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9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3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2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518839134_3132x2088.jpg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766363123_1851x1194.jpg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981594838_2460x1641.jpg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463013163_3048x2031.jpg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014407370_Retouch_4050x2379.jpg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518839134_3132x2088.jpg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981594838_2460x1641.jpg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7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8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9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9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8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9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2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Relationship Id="rId5" Type="http://schemas.openxmlformats.org/officeDocument/2006/relationships/image" Target="../media/image11.tif"/><Relationship Id="rId6" Type="http://schemas.openxmlformats.org/officeDocument/2006/relationships/image" Target="../media/image12.tif"/><Relationship Id="rId7" Type="http://schemas.openxmlformats.org/officeDocument/2006/relationships/image" Target="../media/image1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0492" y="-29035"/>
            <a:ext cx="20661106" cy="1377407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offee…"/>
          <p:cNvSpPr txBox="1"/>
          <p:nvPr>
            <p:ph type="title"/>
          </p:nvPr>
        </p:nvSpPr>
        <p:spPr>
          <a:xfrm>
            <a:off x="442315" y="1754330"/>
            <a:ext cx="10780505" cy="4699001"/>
          </a:xfrm>
          <a:prstGeom prst="rect">
            <a:avLst/>
          </a:prstGeom>
        </p:spPr>
        <p:txBody>
          <a:bodyPr/>
          <a:lstStyle/>
          <a:p>
            <a:pPr defTabSz="1056382">
              <a:defRPr spc="-605" sz="12103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1056382">
              <a:defRPr spc="-605" sz="12103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FB7D12"/>
                </a:solidFill>
              </a:rPr>
              <a:t>C</a:t>
            </a:r>
            <a:r>
              <a:rPr spc="-468" sz="9373"/>
              <a:t>offee</a:t>
            </a:r>
            <a:r>
              <a:rPr spc="-468" sz="9373">
                <a:solidFill>
                  <a:srgbClr val="7645EE"/>
                </a:solidFill>
              </a:rPr>
              <a:t> </a:t>
            </a:r>
            <a:endParaRPr spc="-468" sz="9373">
              <a:solidFill>
                <a:srgbClr val="7645EE"/>
              </a:solidFill>
            </a:endParaRPr>
          </a:p>
          <a:p>
            <a:pPr defTabSz="1056382">
              <a:defRPr spc="-605" sz="12103">
                <a:latin typeface="Arial"/>
                <a:ea typeface="Arial"/>
                <a:cs typeface="Arial"/>
                <a:sym typeface="Arial"/>
              </a:defRPr>
            </a:pPr>
            <a:r>
              <a:rPr spc="-468" sz="9373">
                <a:solidFill>
                  <a:srgbClr val="7645EE"/>
                </a:solidFill>
              </a:rPr>
              <a:t>       </a:t>
            </a:r>
            <a:r>
              <a:rPr>
                <a:solidFill>
                  <a:srgbClr val="F79306"/>
                </a:solidFill>
              </a:rPr>
              <a:t>t</a:t>
            </a:r>
            <a:r>
              <a:rPr spc="-468" sz="9373">
                <a:solidFill>
                  <a:srgbClr val="010103"/>
                </a:solidFill>
              </a:rPr>
              <a:t>ime</a:t>
            </a:r>
          </a:p>
        </p:txBody>
      </p:sp>
      <p:sp>
        <p:nvSpPr>
          <p:cNvPr id="169" name="THE FUTURE OF ‘WORK FROM HOME’"/>
          <p:cNvSpPr txBox="1"/>
          <p:nvPr>
            <p:ph type="body" sz="quarter" idx="1"/>
          </p:nvPr>
        </p:nvSpPr>
        <p:spPr>
          <a:xfrm>
            <a:off x="1698245" y="8320904"/>
            <a:ext cx="21869401" cy="1422714"/>
          </a:xfrm>
          <a:prstGeom prst="rect">
            <a:avLst/>
          </a:prstGeom>
        </p:spPr>
        <p:txBody>
          <a:bodyPr/>
          <a:lstStyle/>
          <a:p>
            <a:pPr/>
            <a:r>
              <a:t>THE FUTURE OF ‘WORK FROM HOME’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1402" y="2055476"/>
            <a:ext cx="5537964" cy="5475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We have team alignment ON OUR INTENT!"/>
          <p:cNvSpPr txBox="1"/>
          <p:nvPr>
            <p:ph type="title"/>
          </p:nvPr>
        </p:nvSpPr>
        <p:spPr>
          <a:xfrm>
            <a:off x="1437580" y="5388157"/>
            <a:ext cx="21869401" cy="1778001"/>
          </a:xfrm>
          <a:prstGeom prst="rect">
            <a:avLst/>
          </a:prstGeom>
        </p:spPr>
        <p:txBody>
          <a:bodyPr/>
          <a:lstStyle>
            <a:lvl1pPr defTabSz="467359">
              <a:defRPr spc="-319" sz="8000"/>
            </a:lvl1pPr>
          </a:lstStyle>
          <a:p>
            <a:pPr/>
            <a:r>
              <a:t>We have team alignment ON OUR INTENT!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10 minutes - Individual Brainstorming…"/>
          <p:cNvSpPr txBox="1"/>
          <p:nvPr>
            <p:ph type="body" sz="half" idx="1"/>
          </p:nvPr>
        </p:nvSpPr>
        <p:spPr>
          <a:xfrm>
            <a:off x="1295400" y="5125541"/>
            <a:ext cx="12871284" cy="7137401"/>
          </a:xfrm>
          <a:prstGeom prst="rect">
            <a:avLst/>
          </a:prstGeom>
        </p:spPr>
        <p:txBody>
          <a:bodyPr/>
          <a:lstStyle/>
          <a:p>
            <a:pPr algn="ctr">
              <a:defRPr u="none"/>
            </a:pPr>
            <a:r>
              <a:t>10 minutes - Individual Brainstorming</a:t>
            </a:r>
          </a:p>
          <a:p>
            <a:pPr algn="ctr">
              <a:defRPr u="none"/>
            </a:pPr>
            <a:r>
              <a:t>     AND THEN…</a:t>
            </a:r>
          </a:p>
          <a:p>
            <a:pPr algn="ctr">
              <a:defRPr u="none"/>
            </a:pPr>
            <a:r>
              <a:t>20 minutes - Team reflection and Brainstorming on Miro</a:t>
            </a:r>
          </a:p>
        </p:txBody>
      </p:sp>
      <p:sp>
        <p:nvSpPr>
          <p:cNvPr id="252" name="TEAM IDEATION: DIVERGE &amp; CONVERGE"/>
          <p:cNvSpPr txBox="1"/>
          <p:nvPr>
            <p:ph type="title"/>
          </p:nvPr>
        </p:nvSpPr>
        <p:spPr>
          <a:xfrm>
            <a:off x="774070" y="1619250"/>
            <a:ext cx="21869401" cy="1778000"/>
          </a:xfrm>
          <a:prstGeom prst="rect">
            <a:avLst/>
          </a:prstGeom>
        </p:spPr>
        <p:txBody>
          <a:bodyPr/>
          <a:lstStyle>
            <a:lvl1pPr defTabSz="531622">
              <a:defRPr spc="-364" sz="9100"/>
            </a:lvl1pPr>
          </a:lstStyle>
          <a:p>
            <a:pPr/>
            <a:r>
              <a:t>TEAM IDEATION: DIVERGE &amp; CONVERGE</a:t>
            </a:r>
          </a:p>
        </p:txBody>
      </p:sp>
      <p:sp>
        <p:nvSpPr>
          <p:cNvPr id="253" name="X2 Iterations"/>
          <p:cNvSpPr txBox="1"/>
          <p:nvPr/>
        </p:nvSpPr>
        <p:spPr>
          <a:xfrm>
            <a:off x="16422470" y="4035488"/>
            <a:ext cx="7341138" cy="713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spcBef>
                <a:spcPts val="3200"/>
              </a:spcBef>
              <a:tabLst/>
              <a:defRPr b="1" spc="-53" sz="5400">
                <a:latin typeface="+mn-lt"/>
                <a:ea typeface="+mn-ea"/>
                <a:cs typeface="+mn-cs"/>
                <a:sym typeface="Graphik"/>
              </a:defRPr>
            </a:pPr>
          </a:p>
          <a:p>
            <a:pPr algn="l" defTabSz="825500">
              <a:lnSpc>
                <a:spcPct val="100000"/>
              </a:lnSpc>
              <a:spcBef>
                <a:spcPts val="3200"/>
              </a:spcBef>
              <a:tabLst/>
              <a:defRPr b="1" spc="-53" sz="5400">
                <a:latin typeface="+mn-lt"/>
                <a:ea typeface="+mn-ea"/>
                <a:cs typeface="+mn-cs"/>
                <a:sym typeface="Graphik"/>
              </a:defRPr>
            </a:pPr>
          </a:p>
          <a:p>
            <a:pPr algn="l" defTabSz="825500">
              <a:lnSpc>
                <a:spcPct val="100000"/>
              </a:lnSpc>
              <a:spcBef>
                <a:spcPts val="3200"/>
              </a:spcBef>
              <a:tabLst/>
              <a:defRPr b="1" spc="-53" sz="5400">
                <a:latin typeface="+mn-lt"/>
                <a:ea typeface="+mn-ea"/>
                <a:cs typeface="+mn-cs"/>
                <a:sym typeface="Graphik"/>
              </a:defRPr>
            </a:pPr>
            <a:r>
              <a:t>X2 Iterations</a:t>
            </a:r>
          </a:p>
        </p:txBody>
      </p:sp>
      <p:sp>
        <p:nvSpPr>
          <p:cNvPr id="254" name="Line"/>
          <p:cNvSpPr/>
          <p:nvPr/>
        </p:nvSpPr>
        <p:spPr>
          <a:xfrm flipV="1">
            <a:off x="14912317" y="3749444"/>
            <a:ext cx="1" cy="9065894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Our big ideas"/>
          <p:cNvSpPr txBox="1"/>
          <p:nvPr>
            <p:ph type="title"/>
          </p:nvPr>
        </p:nvSpPr>
        <p:spPr>
          <a:xfrm>
            <a:off x="7477422" y="1265097"/>
            <a:ext cx="9429156" cy="1778001"/>
          </a:xfrm>
          <a:prstGeom prst="rect">
            <a:avLst/>
          </a:prstGeom>
        </p:spPr>
        <p:txBody>
          <a:bodyPr/>
          <a:lstStyle/>
          <a:p>
            <a:pPr/>
            <a:r>
              <a:t>Our big ideas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824" y="3457442"/>
            <a:ext cx="22912352" cy="9851902"/>
          </a:xfrm>
          <a:prstGeom prst="rect">
            <a:avLst/>
          </a:prstGeom>
          <a:ln w="889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ur reality…"/>
          <p:cNvSpPr txBox="1"/>
          <p:nvPr>
            <p:ph type="body" sz="quarter" idx="1"/>
          </p:nvPr>
        </p:nvSpPr>
        <p:spPr>
          <a:xfrm>
            <a:off x="3147341" y="5097284"/>
            <a:ext cx="8510704" cy="2474389"/>
          </a:xfrm>
          <a:prstGeom prst="rect">
            <a:avLst/>
          </a:prstGeom>
        </p:spPr>
        <p:txBody>
          <a:bodyPr/>
          <a:lstStyle/>
          <a:p>
            <a:pPr defTabSz="404495">
              <a:spcBef>
                <a:spcPts val="1500"/>
              </a:spcBef>
              <a:defRPr spc="-26" sz="2646"/>
            </a:pPr>
            <a:r>
              <a:t>Our reality </a:t>
            </a:r>
          </a:p>
          <a:p>
            <a:pPr defTabSz="404495">
              <a:spcBef>
                <a:spcPts val="1500"/>
              </a:spcBef>
              <a:defRPr spc="-26" sz="2646" u="none"/>
            </a:pPr>
            <a:r>
              <a:t>- Who are our stakeholders?</a:t>
            </a:r>
          </a:p>
          <a:p>
            <a:pPr defTabSz="404495">
              <a:spcBef>
                <a:spcPts val="1500"/>
              </a:spcBef>
              <a:defRPr spc="-26" sz="2646" u="none"/>
            </a:pPr>
            <a:r>
              <a:t>- What are our team’s capabilities? </a:t>
            </a:r>
          </a:p>
          <a:p>
            <a:pPr defTabSz="404495">
              <a:spcBef>
                <a:spcPts val="1500"/>
              </a:spcBef>
              <a:defRPr spc="-26" sz="2646" u="none"/>
            </a:pPr>
            <a:r>
              <a:t>- What can we not control/influence? </a:t>
            </a:r>
          </a:p>
        </p:txBody>
      </p:sp>
      <p:sp>
        <p:nvSpPr>
          <p:cNvPr id="260" name="KEY REFLECTION PO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REFLECTION POINTS</a:t>
            </a:r>
          </a:p>
        </p:txBody>
      </p:sp>
      <p:sp>
        <p:nvSpPr>
          <p:cNvPr id="261" name="Line"/>
          <p:cNvSpPr/>
          <p:nvPr/>
        </p:nvSpPr>
        <p:spPr>
          <a:xfrm flipV="1">
            <a:off x="11646973" y="3749444"/>
            <a:ext cx="1" cy="9442095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2" name="Line"/>
          <p:cNvSpPr/>
          <p:nvPr/>
        </p:nvSpPr>
        <p:spPr>
          <a:xfrm>
            <a:off x="925799" y="8470492"/>
            <a:ext cx="22608602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3" name="What Have We Learnt So Far?…"/>
          <p:cNvSpPr txBox="1"/>
          <p:nvPr/>
        </p:nvSpPr>
        <p:spPr>
          <a:xfrm>
            <a:off x="3056071" y="9369311"/>
            <a:ext cx="8693244" cy="248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04495">
              <a:lnSpc>
                <a:spcPct val="100000"/>
              </a:lnSpc>
              <a:spcBef>
                <a:spcPts val="1500"/>
              </a:spcBef>
              <a:tabLst/>
              <a:defRPr b="1" spc="-26" sz="2646" u="sng">
                <a:latin typeface="+mn-lt"/>
                <a:ea typeface="+mn-ea"/>
                <a:cs typeface="+mn-cs"/>
                <a:sym typeface="Graphik"/>
              </a:defRPr>
            </a:pPr>
            <a:r>
              <a:t>What Have We Learnt So Far?  </a:t>
            </a:r>
          </a:p>
          <a:p>
            <a:pPr algn="l" defTabSz="404495">
              <a:lnSpc>
                <a:spcPct val="100000"/>
              </a:lnSpc>
              <a:spcBef>
                <a:spcPts val="1500"/>
              </a:spcBef>
              <a:tabLst/>
              <a:defRPr b="1" spc="-26" sz="2646">
                <a:latin typeface="+mn-lt"/>
                <a:ea typeface="+mn-ea"/>
                <a:cs typeface="+mn-cs"/>
                <a:sym typeface="Graphik"/>
              </a:defRPr>
            </a:pPr>
            <a:r>
              <a:t>- What insights have we gained? </a:t>
            </a:r>
          </a:p>
          <a:p>
            <a:pPr algn="l" defTabSz="404495">
              <a:lnSpc>
                <a:spcPct val="100000"/>
              </a:lnSpc>
              <a:spcBef>
                <a:spcPts val="1500"/>
              </a:spcBef>
              <a:tabLst/>
              <a:defRPr b="1" spc="-26" sz="2646">
                <a:latin typeface="+mn-lt"/>
                <a:ea typeface="+mn-ea"/>
                <a:cs typeface="+mn-cs"/>
                <a:sym typeface="Graphik"/>
              </a:defRPr>
            </a:pPr>
            <a:r>
              <a:t>- What is working? </a:t>
            </a:r>
          </a:p>
          <a:p>
            <a:pPr algn="l" defTabSz="404495">
              <a:lnSpc>
                <a:spcPct val="100000"/>
              </a:lnSpc>
              <a:spcBef>
                <a:spcPts val="1500"/>
              </a:spcBef>
              <a:tabLst/>
              <a:defRPr b="1" spc="-26" sz="2646">
                <a:latin typeface="+mn-lt"/>
                <a:ea typeface="+mn-ea"/>
                <a:cs typeface="+mn-cs"/>
                <a:sym typeface="Graphik"/>
              </a:defRPr>
            </a:pPr>
            <a:r>
              <a:t>- What is not working? </a:t>
            </a:r>
          </a:p>
        </p:txBody>
      </p:sp>
      <p:sp>
        <p:nvSpPr>
          <p:cNvPr id="264" name="Is The Team Aligned on Intent?…"/>
          <p:cNvSpPr txBox="1"/>
          <p:nvPr/>
        </p:nvSpPr>
        <p:spPr>
          <a:xfrm>
            <a:off x="13137853" y="4572437"/>
            <a:ext cx="9855960" cy="299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12750">
              <a:lnSpc>
                <a:spcPct val="100000"/>
              </a:lnSpc>
              <a:spcBef>
                <a:spcPts val="1600"/>
              </a:spcBef>
              <a:tabLst/>
              <a:defRPr b="1" spc="-26" sz="2700" u="sng">
                <a:latin typeface="+mn-lt"/>
                <a:ea typeface="+mn-ea"/>
                <a:cs typeface="+mn-cs"/>
                <a:sym typeface="Graphik"/>
              </a:defRPr>
            </a:pPr>
            <a:r>
              <a:t>Is The Team Aligned on Intent?   </a:t>
            </a:r>
          </a:p>
          <a:p>
            <a:pPr marL="437197" indent="-437197" algn="l" defTabSz="41275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SzPct val="200000"/>
              <a:buChar char="-"/>
              <a:tabLst/>
              <a:defRPr b="1" spc="-26" sz="2700">
                <a:latin typeface="+mn-lt"/>
                <a:ea typeface="+mn-ea"/>
                <a:cs typeface="+mn-cs"/>
                <a:sym typeface="Graphik"/>
              </a:defRPr>
            </a:pPr>
            <a:r>
              <a:t>What idea did we vote for as a team? </a:t>
            </a:r>
          </a:p>
          <a:p>
            <a:pPr marL="437197" indent="-437197" algn="l" defTabSz="41275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SzPct val="200000"/>
              <a:buChar char="-"/>
              <a:tabLst/>
              <a:defRPr b="1" spc="-26" sz="2700">
                <a:latin typeface="+mn-lt"/>
                <a:ea typeface="+mn-ea"/>
                <a:cs typeface="+mn-cs"/>
                <a:sym typeface="Graphik"/>
              </a:defRPr>
            </a:pPr>
            <a:r>
              <a:t>Can other good ideas be merged or implemented later?</a:t>
            </a:r>
          </a:p>
          <a:p>
            <a:pPr marL="437197" indent="-437197" algn="l" defTabSz="41275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SzPct val="200000"/>
              <a:buChar char="-"/>
              <a:tabLst/>
              <a:defRPr b="1" spc="-26" sz="2700">
                <a:latin typeface="+mn-lt"/>
                <a:ea typeface="+mn-ea"/>
                <a:cs typeface="+mn-cs"/>
                <a:sym typeface="Graphik"/>
              </a:defRPr>
            </a:pPr>
            <a:r>
              <a:t>Are we still aligned on creating a human-first, work-centric socialisation platform? </a:t>
            </a:r>
          </a:p>
        </p:txBody>
      </p:sp>
      <p:sp>
        <p:nvSpPr>
          <p:cNvPr id="265" name="What’s Our Plan?…"/>
          <p:cNvSpPr txBox="1"/>
          <p:nvPr/>
        </p:nvSpPr>
        <p:spPr>
          <a:xfrm>
            <a:off x="13359640" y="9178131"/>
            <a:ext cx="9855960" cy="2999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12750">
              <a:lnSpc>
                <a:spcPct val="100000"/>
              </a:lnSpc>
              <a:spcBef>
                <a:spcPts val="1600"/>
              </a:spcBef>
              <a:tabLst/>
              <a:defRPr b="1" spc="-26" sz="2700" u="sng">
                <a:latin typeface="+mn-lt"/>
                <a:ea typeface="+mn-ea"/>
                <a:cs typeface="+mn-cs"/>
                <a:sym typeface="Graphik"/>
              </a:defRPr>
            </a:pPr>
            <a:r>
              <a:t>What’s Our Plan? </a:t>
            </a:r>
          </a:p>
          <a:p>
            <a:pPr marL="437197" indent="-437197" algn="l" defTabSz="41275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SzPct val="200000"/>
              <a:buChar char="-"/>
              <a:tabLst/>
              <a:defRPr b="1" spc="-26" sz="2700">
                <a:latin typeface="+mn-lt"/>
                <a:ea typeface="+mn-ea"/>
                <a:cs typeface="+mn-cs"/>
                <a:sym typeface="Graphik"/>
              </a:defRPr>
            </a:pPr>
            <a:r>
              <a:t>Delegate individual responsibilities based on project schedule </a:t>
            </a:r>
          </a:p>
          <a:p>
            <a:pPr marL="437197" indent="-437197" algn="l" defTabSz="41275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SzPct val="200000"/>
              <a:buChar char="-"/>
              <a:tabLst/>
              <a:defRPr b="1" spc="-26" sz="2700">
                <a:latin typeface="+mn-lt"/>
                <a:ea typeface="+mn-ea"/>
                <a:cs typeface="+mn-cs"/>
                <a:sym typeface="Graphik"/>
              </a:defRPr>
            </a:pPr>
            <a:r>
              <a:t>When will we reconvene for progress updates? </a:t>
            </a:r>
          </a:p>
          <a:p>
            <a:pPr marL="437197" indent="-437197" algn="l" defTabSz="412750">
              <a:lnSpc>
                <a:spcPct val="100000"/>
              </a:lnSpc>
              <a:spcBef>
                <a:spcPts val="1600"/>
              </a:spcBef>
              <a:buClr>
                <a:srgbClr val="000000"/>
              </a:buClr>
              <a:buSzPct val="200000"/>
              <a:buChar char="-"/>
              <a:tabLst/>
              <a:defRPr b="1" spc="-26" sz="2700">
                <a:latin typeface="+mn-lt"/>
                <a:ea typeface="+mn-ea"/>
                <a:cs typeface="+mn-cs"/>
                <a:sym typeface="Graphik"/>
              </a:defRPr>
            </a:pPr>
            <a:r>
              <a:t>What additional resources might we need?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“Our company, Coffee Time, is developing a mobile app and website to help remote employees enjoy higher quality social interactions with co-workers via an algorithm that facilitates conversation, either at random or based upon shared interests you never "/>
          <p:cNvSpPr txBox="1"/>
          <p:nvPr>
            <p:ph type="body" idx="1"/>
          </p:nvPr>
        </p:nvSpPr>
        <p:spPr>
          <a:xfrm>
            <a:off x="1625858" y="4762648"/>
            <a:ext cx="20326519" cy="7137401"/>
          </a:xfrm>
          <a:prstGeom prst="rect">
            <a:avLst/>
          </a:prstGeom>
        </p:spPr>
        <p:txBody>
          <a:bodyPr/>
          <a:lstStyle/>
          <a:p>
            <a:pPr>
              <a:defRPr u="none"/>
            </a:pPr>
            <a:r>
              <a:t>“Our company, Coffee Time, is developing a mobile app and website to help remote employees enjoy higher quality social interactions with co-workers via an algorithm that facilitates conversation, either at random or based upon shared interests you never even knew existed” </a:t>
            </a:r>
          </a:p>
          <a:p>
            <a:pPr>
              <a:defRPr u="none"/>
            </a:pPr>
            <a:r>
              <a:t>                                                                                                      - Team 110%</a:t>
            </a:r>
          </a:p>
        </p:txBody>
      </p:sp>
      <p:sp>
        <p:nvSpPr>
          <p:cNvPr id="268" name="OUR VISION (“THE HILL”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VISION (“THE HILL”)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6633" y="7908583"/>
            <a:ext cx="5537964" cy="5475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RING LEARNINGS FROM 1st SPONSOR USER &amp; business mentor FEEDBACK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sHARING LEARNINGS FROM 1st SPONSOR USER &amp; business mentor FEEDBACK</a:t>
            </a:r>
          </a:p>
        </p:txBody>
      </p:sp>
      <p:sp>
        <p:nvSpPr>
          <p:cNvPr id="272" name="pLAYBACK 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pLAYBACK 0 </a:t>
            </a:r>
          </a:p>
        </p:txBody>
      </p:sp>
      <p:graphicFrame>
        <p:nvGraphicFramePr>
          <p:cNvPr id="273" name="Table"/>
          <p:cNvGraphicFramePr/>
          <p:nvPr/>
        </p:nvGraphicFramePr>
        <p:xfrm>
          <a:off x="3679692" y="5341590"/>
          <a:ext cx="16590657" cy="71374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525985"/>
                <a:gridCol w="5525985"/>
                <a:gridCol w="5525985"/>
              </a:tblGrid>
              <a:tr h="1781175"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OBSERVE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REFLECT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ITERATE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81175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Feedback that people have too many apps so ours must add real value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Assess competitors using Competitive Arena to establish exactly where we are fulfilling a need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Remove 1-on-many chat functionality, focus on 1-on-1 richer conversations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81175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Poor reception to idea of using QR codes attached to kettles to open the app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Team agrees this is unnecessary UI and results in additional user steps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Remove feature from prototype to simplify UI/Customer Journey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81175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Positive reception to idea and progress from mentor. Encouraged to focus on pricing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Consider growth strategy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Incorporate Pricing Strategy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We ARE READY TO BEGIN DEVELOPMENT!"/>
          <p:cNvSpPr txBox="1"/>
          <p:nvPr>
            <p:ph type="title"/>
          </p:nvPr>
        </p:nvSpPr>
        <p:spPr>
          <a:xfrm>
            <a:off x="1437580" y="5388157"/>
            <a:ext cx="21869401" cy="1778001"/>
          </a:xfrm>
          <a:prstGeom prst="rect">
            <a:avLst/>
          </a:prstGeom>
        </p:spPr>
        <p:txBody>
          <a:bodyPr/>
          <a:lstStyle>
            <a:lvl1pPr defTabSz="514095">
              <a:defRPr spc="-352" sz="8800"/>
            </a:lvl1pPr>
          </a:lstStyle>
          <a:p>
            <a:pPr/>
            <a:r>
              <a:t>We ARE READY TO BEGIN DEVELOPMENT!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ROTOTYPE v1.0"/>
          <p:cNvSpPr txBox="1"/>
          <p:nvPr>
            <p:ph type="title"/>
          </p:nvPr>
        </p:nvSpPr>
        <p:spPr>
          <a:xfrm>
            <a:off x="13745509" y="1306747"/>
            <a:ext cx="21869401" cy="1778001"/>
          </a:xfrm>
          <a:prstGeom prst="rect">
            <a:avLst/>
          </a:prstGeom>
        </p:spPr>
        <p:txBody>
          <a:bodyPr/>
          <a:lstStyle/>
          <a:p>
            <a:pPr/>
            <a:r>
              <a:t>PROTOTYPE v1.0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9459" y="3722257"/>
            <a:ext cx="8696913" cy="9612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580381" y="3838375"/>
            <a:ext cx="4334358" cy="9379993"/>
          </a:xfrm>
          <a:prstGeom prst="rect">
            <a:avLst/>
          </a:prstGeom>
          <a:ln w="127000">
            <a:solidFill>
              <a:srgbClr val="000000"/>
            </a:solidFill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9300" y="3785757"/>
            <a:ext cx="4383054" cy="9485376"/>
          </a:xfrm>
          <a:prstGeom prst="rect">
            <a:avLst/>
          </a:prstGeom>
          <a:ln w="127000">
            <a:solidFill>
              <a:srgbClr val="000000"/>
            </a:solidFill>
            <a:miter lim="400000"/>
          </a:ln>
        </p:spPr>
      </p:pic>
      <p:sp>
        <p:nvSpPr>
          <p:cNvPr id="281" name="Line"/>
          <p:cNvSpPr/>
          <p:nvPr/>
        </p:nvSpPr>
        <p:spPr>
          <a:xfrm flipV="1">
            <a:off x="12827000" y="2085502"/>
            <a:ext cx="0" cy="11215587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2" name="MVP v1.0"/>
          <p:cNvSpPr txBox="1"/>
          <p:nvPr/>
        </p:nvSpPr>
        <p:spPr>
          <a:xfrm>
            <a:off x="1257300" y="1306747"/>
            <a:ext cx="1031564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spcBef>
                <a:spcPts val="0"/>
              </a:spcBef>
              <a:tabLst/>
              <a:defRPr b="1" cap="all" spc="-400" sz="10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           MVP v1.0</a:t>
            </a:r>
          </a:p>
        </p:txBody>
      </p:sp>
      <p:sp>
        <p:nvSpPr>
          <p:cNvPr id="283" name="Line"/>
          <p:cNvSpPr/>
          <p:nvPr/>
        </p:nvSpPr>
        <p:spPr>
          <a:xfrm>
            <a:off x="935722" y="2929145"/>
            <a:ext cx="2288781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YB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pLAYBACK</a:t>
            </a:r>
          </a:p>
        </p:txBody>
      </p:sp>
      <p:graphicFrame>
        <p:nvGraphicFramePr>
          <p:cNvPr id="286" name="Table"/>
          <p:cNvGraphicFramePr/>
          <p:nvPr/>
        </p:nvGraphicFramePr>
        <p:xfrm>
          <a:off x="978258" y="4389459"/>
          <a:ext cx="22516385" cy="86222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501228"/>
                <a:gridCol w="7501228"/>
                <a:gridCol w="7501228"/>
              </a:tblGrid>
              <a:tr h="1721912"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OBSERVE (2nd Feedback from Accenture Team)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REFLECT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ITERATE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2191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Very positive about the product, it’s scalability and potential impact on remote employees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Idea validated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Further validation upon completion of MVP 2.0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2191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Advice to ensure documentation of teamwork and collaboration and avoid discussing finance/pricing in video.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Create “Our Journey” document to evidence collaboration through design principles.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Schedule additional time for “Our Journey” document. Move finance/pricing info to Pitch Deck.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2191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Advice to ensure focus on user experience and value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Discussion of UX and value proposition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Further features added to Roadmap to validate.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2191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Suggestion of a “swipe to match with colleagues for a chat” feature.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Discussion of feasibility with in timescale remaining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Swipe functionality added for moving from interests to one-off topics. Add swipe-to-chat feature to Roadmap.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VP v2.0"/>
          <p:cNvSpPr txBox="1"/>
          <p:nvPr>
            <p:ph type="title"/>
          </p:nvPr>
        </p:nvSpPr>
        <p:spPr>
          <a:xfrm>
            <a:off x="15864800" y="1281662"/>
            <a:ext cx="21669551" cy="1637209"/>
          </a:xfrm>
          <a:prstGeom prst="rect">
            <a:avLst/>
          </a:prstGeom>
        </p:spPr>
        <p:txBody>
          <a:bodyPr/>
          <a:lstStyle>
            <a:lvl1pPr defTabSz="531622">
              <a:defRPr spc="-364" sz="9100"/>
            </a:lvl1pPr>
          </a:lstStyle>
          <a:p>
            <a:pPr/>
            <a:r>
              <a:t>MVP v2.0</a:t>
            </a:r>
          </a:p>
        </p:txBody>
      </p:sp>
      <p:sp>
        <p:nvSpPr>
          <p:cNvPr id="289" name="Line"/>
          <p:cNvSpPr/>
          <p:nvPr/>
        </p:nvSpPr>
        <p:spPr>
          <a:xfrm flipV="1">
            <a:off x="12827000" y="2085502"/>
            <a:ext cx="0" cy="11215587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0" name="PROTOTYPE v2.0"/>
          <p:cNvSpPr txBox="1"/>
          <p:nvPr/>
        </p:nvSpPr>
        <p:spPr>
          <a:xfrm>
            <a:off x="688576" y="1380523"/>
            <a:ext cx="10908246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02412">
              <a:spcBef>
                <a:spcPts val="0"/>
              </a:spcBef>
              <a:tabLst/>
              <a:defRPr b="1" cap="all" spc="-343" sz="86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           PROTOTYPE v2.0</a:t>
            </a:r>
          </a:p>
        </p:txBody>
      </p:sp>
      <p:sp>
        <p:nvSpPr>
          <p:cNvPr id="291" name="Line"/>
          <p:cNvSpPr/>
          <p:nvPr/>
        </p:nvSpPr>
        <p:spPr>
          <a:xfrm>
            <a:off x="935722" y="2929145"/>
            <a:ext cx="2288781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92" name="MVP_2.0_stills.mp4" descr="MVP_2.0_still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172602" y="4903676"/>
            <a:ext cx="10798310" cy="6074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1009" y="4588341"/>
            <a:ext cx="3748931" cy="7673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34662" y="4588341"/>
            <a:ext cx="3689630" cy="7673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89014" y="4588341"/>
            <a:ext cx="3609272" cy="7673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9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9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9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9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ur journey"/>
          <p:cNvSpPr txBox="1"/>
          <p:nvPr>
            <p:ph type="body" idx="22"/>
          </p:nvPr>
        </p:nvSpPr>
        <p:spPr>
          <a:xfrm>
            <a:off x="4162711" y="3306486"/>
            <a:ext cx="21869401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Our journey</a:t>
            </a:r>
          </a:p>
        </p:txBody>
      </p:sp>
      <p:sp>
        <p:nvSpPr>
          <p:cNvPr id="173" name="Four tech enthusiasts…"/>
          <p:cNvSpPr txBox="1"/>
          <p:nvPr>
            <p:ph type="body" idx="1"/>
          </p:nvPr>
        </p:nvSpPr>
        <p:spPr>
          <a:xfrm>
            <a:off x="1257300" y="5118100"/>
            <a:ext cx="21869400" cy="7137400"/>
          </a:xfrm>
          <a:prstGeom prst="rect">
            <a:avLst/>
          </a:prstGeom>
        </p:spPr>
        <p:txBody>
          <a:bodyPr/>
          <a:lstStyle/>
          <a:p>
            <a:pPr defTabSz="767715">
              <a:spcBef>
                <a:spcPts val="2900"/>
              </a:spcBef>
              <a:defRPr spc="-50" sz="5022" u="none"/>
            </a:pPr>
            <a:r>
              <a:t>Four tech enthusiasts </a:t>
            </a:r>
          </a:p>
          <a:p>
            <a:pPr defTabSz="767715">
              <a:spcBef>
                <a:spcPts val="2900"/>
              </a:spcBef>
              <a:defRPr spc="-50" sz="5022" u="none"/>
            </a:pPr>
            <a:r>
              <a:t>Previously unknown to each other</a:t>
            </a:r>
          </a:p>
          <a:p>
            <a:pPr defTabSz="767715">
              <a:spcBef>
                <a:spcPts val="2900"/>
              </a:spcBef>
              <a:defRPr spc="-50" sz="5022" u="none"/>
            </a:pPr>
            <a:r>
              <a:t>Aligned with a single mission: </a:t>
            </a:r>
          </a:p>
          <a:p>
            <a:pPr defTabSz="767715">
              <a:spcBef>
                <a:spcPts val="2900"/>
              </a:spcBef>
              <a:defRPr spc="-50" sz="5022" u="none"/>
            </a:pPr>
          </a:p>
          <a:p>
            <a:pPr defTabSz="767715">
              <a:spcBef>
                <a:spcPts val="2900"/>
              </a:spcBef>
              <a:defRPr spc="-50" sz="5022" u="none"/>
            </a:pPr>
            <a:r>
              <a:t>                To improve the Work-From-Home experience for  employees </a:t>
            </a:r>
          </a:p>
          <a:p>
            <a:pPr lvl="8" indent="3401567" defTabSz="767715">
              <a:spcBef>
                <a:spcPts val="2900"/>
              </a:spcBef>
              <a:defRPr b="1" cap="none" spc="-50" sz="5022">
                <a:latin typeface="+mn-lt"/>
                <a:ea typeface="+mn-ea"/>
                <a:cs typeface="+mn-cs"/>
                <a:sym typeface="Graphik"/>
              </a:defRPr>
            </a:pPr>
            <a:r>
              <a:t>                             Across the world…</a:t>
            </a:r>
          </a:p>
        </p:txBody>
      </p:sp>
      <p:sp>
        <p:nvSpPr>
          <p:cNvPr id="174" name="START HACK 202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HACK 2021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29210" y="4068949"/>
            <a:ext cx="9916625" cy="557810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 flipV="1">
            <a:off x="15230002" y="3080939"/>
            <a:ext cx="1507250" cy="3184816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" name="Jordaan"/>
          <p:cNvSpPr/>
          <p:nvPr/>
        </p:nvSpPr>
        <p:spPr>
          <a:xfrm>
            <a:off x="20964627" y="1653218"/>
            <a:ext cx="1405054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Jordaan</a:t>
            </a:r>
          </a:p>
        </p:txBody>
      </p:sp>
      <p:sp>
        <p:nvSpPr>
          <p:cNvPr id="178" name="Line"/>
          <p:cNvSpPr/>
          <p:nvPr/>
        </p:nvSpPr>
        <p:spPr>
          <a:xfrm flipV="1">
            <a:off x="18674554" y="2898678"/>
            <a:ext cx="2790302" cy="2790301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9" name="Kai"/>
          <p:cNvSpPr/>
          <p:nvPr/>
        </p:nvSpPr>
        <p:spPr>
          <a:xfrm>
            <a:off x="16186391" y="1968079"/>
            <a:ext cx="1405055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Kai</a:t>
            </a:r>
          </a:p>
        </p:txBody>
      </p:sp>
      <p:sp>
        <p:nvSpPr>
          <p:cNvPr id="180" name="Line"/>
          <p:cNvSpPr/>
          <p:nvPr/>
        </p:nvSpPr>
        <p:spPr>
          <a:xfrm flipV="1">
            <a:off x="18628193" y="2725178"/>
            <a:ext cx="118658" cy="3137301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" name="Andre"/>
          <p:cNvSpPr/>
          <p:nvPr/>
        </p:nvSpPr>
        <p:spPr>
          <a:xfrm>
            <a:off x="17984995" y="2034449"/>
            <a:ext cx="1405054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Andre</a:t>
            </a:r>
          </a:p>
        </p:txBody>
      </p:sp>
      <p:sp>
        <p:nvSpPr>
          <p:cNvPr id="182" name="Daniel"/>
          <p:cNvSpPr/>
          <p:nvPr/>
        </p:nvSpPr>
        <p:spPr>
          <a:xfrm>
            <a:off x="22086892" y="2559025"/>
            <a:ext cx="1405054" cy="12700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Daniel</a:t>
            </a:r>
          </a:p>
        </p:txBody>
      </p:sp>
      <p:sp>
        <p:nvSpPr>
          <p:cNvPr id="183" name="Line"/>
          <p:cNvSpPr/>
          <p:nvPr/>
        </p:nvSpPr>
        <p:spPr>
          <a:xfrm flipV="1">
            <a:off x="22340336" y="3752118"/>
            <a:ext cx="269252" cy="4468586"/>
          </a:xfrm>
          <a:prstGeom prst="lin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=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=</a:t>
            </a:r>
          </a:p>
        </p:txBody>
      </p:sp>
      <p:sp>
        <p:nvSpPr>
          <p:cNvPr id="298" name="wHAT mvp fEATURES TO DELIVER TO ensure THe “WOW” factor?"/>
          <p:cNvSpPr txBox="1"/>
          <p:nvPr>
            <p:ph type="body" idx="22"/>
          </p:nvPr>
        </p:nvSpPr>
        <p:spPr>
          <a:xfrm>
            <a:off x="7646141" y="3093216"/>
            <a:ext cx="21869401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mvp fEATURES TO DELIVER TO ensure THe “WOW” factor? </a:t>
            </a:r>
          </a:p>
        </p:txBody>
      </p:sp>
      <p:sp>
        <p:nvSpPr>
          <p:cNvPr id="299" name="Road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Roadmap</a:t>
            </a:r>
          </a:p>
        </p:txBody>
      </p:sp>
      <p:graphicFrame>
        <p:nvGraphicFramePr>
          <p:cNvPr id="300" name="Table"/>
          <p:cNvGraphicFramePr/>
          <p:nvPr/>
        </p:nvGraphicFramePr>
        <p:xfrm>
          <a:off x="937903" y="4382267"/>
          <a:ext cx="22520894" cy="90523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627048"/>
                <a:gridCol w="5627048"/>
                <a:gridCol w="5627048"/>
                <a:gridCol w="5627048"/>
              </a:tblGrid>
              <a:tr h="1807928">
                <a:tc>
                  <a:txBody>
                    <a:bodyPr/>
                    <a:lstStyle/>
                    <a:p>
                      <a:pPr defTabSz="914400">
                        <a:defRPr sz="2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200"/>
                        <a:t>Features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200"/>
                        <a:t>User Benefits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200"/>
                        <a:t>Deadline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07928">
                <a:tc>
                  <a:txBody>
                    <a:bodyPr/>
                    <a:lstStyle/>
                    <a:p>
                      <a:pPr defTabSz="914400"/>
                      <a:r>
                        <a:rPr b="1" sz="2200"/>
                        <a:t>MVP v1.0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User auth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Registration as member of team and save interests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20/03/21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07928">
                <a:tc>
                  <a:txBody>
                    <a:bodyPr/>
                    <a:lstStyle/>
                    <a:p>
                      <a:pPr defTabSz="914400"/>
                      <a:r>
                        <a:rPr b="1" sz="2200"/>
                        <a:t>MVP v2.0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User can see interests of other active users and choose to chat with a random user or by selecting a shared interest.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User can socialise with co-workers over non-work topics to build personal connections during quick break. Improved diversity and learning from others.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21/03/21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07928">
                <a:tc>
                  <a:txBody>
                    <a:bodyPr/>
                    <a:lstStyle/>
                    <a:p>
                      <a:pPr defTabSz="914400"/>
                      <a:r>
                        <a:rPr b="1" sz="2200"/>
                        <a:t>MVP v3.0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Implement audio call facility; user’s can consent to share contact info after the chat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Improved personal connections with remote co-workers by audio as well as chat. Develop long-term connections with new friends.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25/03/21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807928">
                <a:tc>
                  <a:txBody>
                    <a:bodyPr/>
                    <a:lstStyle/>
                    <a:p>
                      <a:pPr defTabSz="914400"/>
                      <a:r>
                        <a:rPr b="1" sz="2200"/>
                        <a:t>MVP v4.0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Implement user multi-channel capacity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User can be part of multiple separate channels so can form teams with non-colleagues. Increased chance of finding someone online with the same interests,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200"/>
                        <a:t>28/03/21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an employer use the app to identify a specific employee’s interests?"/>
          <p:cNvSpPr txBox="1"/>
          <p:nvPr>
            <p:ph type="body" sz="quarter" idx="1"/>
          </p:nvPr>
        </p:nvSpPr>
        <p:spPr>
          <a:xfrm>
            <a:off x="418618" y="3749444"/>
            <a:ext cx="12061151" cy="697520"/>
          </a:xfrm>
          <a:prstGeom prst="rect">
            <a:avLst/>
          </a:prstGeom>
        </p:spPr>
        <p:txBody>
          <a:bodyPr/>
          <a:lstStyle/>
          <a:p>
            <a:pPr defTabSz="437514">
              <a:spcBef>
                <a:spcPts val="1600"/>
              </a:spcBef>
              <a:defRPr spc="-28" sz="2862"/>
            </a:pPr>
            <a:r>
              <a:rPr u="none"/>
              <a:t>Can employer use the app to identify a specific employee’s interests?</a:t>
            </a:r>
            <a:r>
              <a:t> </a:t>
            </a:r>
          </a:p>
        </p:txBody>
      </p:sp>
      <p:sp>
        <p:nvSpPr>
          <p:cNvPr id="303" name="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ETHICS</a:t>
            </a:r>
          </a:p>
        </p:txBody>
      </p:sp>
      <p:sp>
        <p:nvSpPr>
          <p:cNvPr id="304" name="No - However, future possibility for employer to see  interests of employees in aggregate to improve employer understanding of what employees are interested in and think, to provide alignment"/>
          <p:cNvSpPr txBox="1"/>
          <p:nvPr/>
        </p:nvSpPr>
        <p:spPr>
          <a:xfrm>
            <a:off x="10272318" y="4467810"/>
            <a:ext cx="13684659" cy="1423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387984">
              <a:lnSpc>
                <a:spcPct val="100000"/>
              </a:lnSpc>
              <a:spcBef>
                <a:spcPts val="1500"/>
              </a:spcBef>
              <a:tabLst/>
              <a:defRPr b="1" spc="-25" sz="2538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No - However, future possibility for employer to see  interests of employees in aggregate to improve employer understanding of what employees are interested in and think, to provide alignment</a:t>
            </a:r>
          </a:p>
        </p:txBody>
      </p:sp>
      <p:sp>
        <p:nvSpPr>
          <p:cNvPr id="305" name="Is there potential for abuse/trolling by strangers?"/>
          <p:cNvSpPr txBox="1"/>
          <p:nvPr/>
        </p:nvSpPr>
        <p:spPr>
          <a:xfrm>
            <a:off x="347528" y="6439696"/>
            <a:ext cx="11751426" cy="558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21004">
              <a:lnSpc>
                <a:spcPct val="100000"/>
              </a:lnSpc>
              <a:spcBef>
                <a:spcPts val="1600"/>
              </a:spcBef>
              <a:tabLst/>
              <a:defRPr b="1" spc="-27" sz="2754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Is there potential for abuse/trolling by strangers? </a:t>
            </a:r>
          </a:p>
        </p:txBody>
      </p:sp>
      <p:sp>
        <p:nvSpPr>
          <p:cNvPr id="306" name="No - All channel users are provided an auth code by the organisation"/>
          <p:cNvSpPr txBox="1"/>
          <p:nvPr/>
        </p:nvSpPr>
        <p:spPr>
          <a:xfrm>
            <a:off x="10289258" y="7371979"/>
            <a:ext cx="12704667" cy="558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21004">
              <a:lnSpc>
                <a:spcPct val="100000"/>
              </a:lnSpc>
              <a:spcBef>
                <a:spcPts val="1600"/>
              </a:spcBef>
              <a:tabLst/>
              <a:defRPr b="1" spc="-27" sz="2754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No - All channel users are provided an auth code by the organisation</a:t>
            </a:r>
          </a:p>
        </p:txBody>
      </p:sp>
      <p:sp>
        <p:nvSpPr>
          <p:cNvPr id="307" name="Is data stored insecurely on the back-end?"/>
          <p:cNvSpPr txBox="1"/>
          <p:nvPr/>
        </p:nvSpPr>
        <p:spPr>
          <a:xfrm>
            <a:off x="269773" y="8990638"/>
            <a:ext cx="11250368" cy="57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37514">
              <a:lnSpc>
                <a:spcPct val="100000"/>
              </a:lnSpc>
              <a:spcBef>
                <a:spcPts val="1600"/>
              </a:spcBef>
              <a:tabLst/>
              <a:defRPr b="1" spc="-28" sz="2862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Is data stored insecurely on the back-end? </a:t>
            </a:r>
          </a:p>
        </p:txBody>
      </p:sp>
      <p:sp>
        <p:nvSpPr>
          <p:cNvPr id="308" name="No - Only data stored relates to employee interests. Once a user leaves the app any one-off topics they added as an interest disappear since there’s no indication they want to talk about this interest going forward."/>
          <p:cNvSpPr txBox="1"/>
          <p:nvPr/>
        </p:nvSpPr>
        <p:spPr>
          <a:xfrm>
            <a:off x="10373446" y="9719078"/>
            <a:ext cx="13482403" cy="118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330200">
              <a:lnSpc>
                <a:spcPct val="100000"/>
              </a:lnSpc>
              <a:spcBef>
                <a:spcPts val="1200"/>
              </a:spcBef>
              <a:tabLst/>
              <a:defRPr b="1" spc="-21" sz="216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No - Only data stored relates to employee interests. Once a user leaves the app any one-off topics they added as an interest disappear since there’s no indication they want to talk about this interest going forward. </a:t>
            </a:r>
          </a:p>
        </p:txBody>
      </p:sp>
      <p:sp>
        <p:nvSpPr>
          <p:cNvPr id="309" name="Is user consent sought to begin a chat with another anonymous employee?"/>
          <p:cNvSpPr txBox="1"/>
          <p:nvPr/>
        </p:nvSpPr>
        <p:spPr>
          <a:xfrm>
            <a:off x="269773" y="11059656"/>
            <a:ext cx="11250368" cy="573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371475">
              <a:lnSpc>
                <a:spcPct val="100000"/>
              </a:lnSpc>
              <a:spcBef>
                <a:spcPts val="1400"/>
              </a:spcBef>
              <a:tabLst/>
              <a:defRPr b="1" spc="-24" sz="243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Is user consent sought to begin a chat with another anonymous employee?</a:t>
            </a:r>
          </a:p>
        </p:txBody>
      </p:sp>
      <p:sp>
        <p:nvSpPr>
          <p:cNvPr id="310" name="Yes"/>
          <p:cNvSpPr txBox="1"/>
          <p:nvPr/>
        </p:nvSpPr>
        <p:spPr>
          <a:xfrm>
            <a:off x="10387979" y="11788098"/>
            <a:ext cx="12507225" cy="56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37514">
              <a:lnSpc>
                <a:spcPct val="100000"/>
              </a:lnSpc>
              <a:spcBef>
                <a:spcPts val="1600"/>
              </a:spcBef>
              <a:tabLst/>
              <a:defRPr b="1" spc="-28" sz="2862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Yes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flection: dID WE MEET OUR TEAM GOAL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pc="-312" sz="7800"/>
            </a:lvl1pPr>
          </a:lstStyle>
          <a:p>
            <a:pPr/>
            <a:r>
              <a:t>Reflection: dID WE MEET OUR TEAM GOALS?</a:t>
            </a:r>
          </a:p>
        </p:txBody>
      </p:sp>
      <p:sp>
        <p:nvSpPr>
          <p:cNvPr id="313" name="Develop fully working prototype that…"/>
          <p:cNvSpPr txBox="1"/>
          <p:nvPr/>
        </p:nvSpPr>
        <p:spPr>
          <a:xfrm>
            <a:off x="1854200" y="4353673"/>
            <a:ext cx="21869400" cy="7378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79729">
              <a:lnSpc>
                <a:spcPct val="100000"/>
              </a:lnSpc>
              <a:spcBef>
                <a:spcPts val="1400"/>
              </a:spcBef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  <a:r>
              <a:t>Develop fully working prototype that </a:t>
            </a:r>
          </a:p>
          <a:p>
            <a:pPr marL="552069" indent="-552069" algn="l" defTabSz="379729">
              <a:lnSpc>
                <a:spcPct val="100000"/>
              </a:lnSpc>
              <a:spcBef>
                <a:spcPts val="1400"/>
              </a:spcBef>
              <a:buSzPct val="100000"/>
              <a:buAutoNum type="romanUcParenR" startAt="1"/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  <a:r>
              <a:t>Allows user authentication as part of a team</a:t>
            </a:r>
          </a:p>
          <a:p>
            <a:pPr marL="552069" indent="-552069" algn="l" defTabSz="379729">
              <a:lnSpc>
                <a:spcPct val="100000"/>
              </a:lnSpc>
              <a:spcBef>
                <a:spcPts val="1400"/>
              </a:spcBef>
              <a:buSzPct val="100000"/>
              <a:buAutoNum type="romanUcParenR" startAt="1"/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  <a:r>
              <a:t>Allows text chat functionality with someone else on the app at the same time based upon interests or at random. </a:t>
            </a:r>
          </a:p>
          <a:p>
            <a:pPr marL="552069" indent="-552069" algn="l" defTabSz="379729">
              <a:lnSpc>
                <a:spcPct val="100000"/>
              </a:lnSpc>
              <a:spcBef>
                <a:spcPts val="1400"/>
              </a:spcBef>
              <a:buSzPct val="100000"/>
              <a:buAutoNum type="romanUcParenR" startAt="1"/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  <a:r>
              <a:t>Allows active users to add an interest/topic that disappears to all when they go offline. </a:t>
            </a:r>
          </a:p>
          <a:p>
            <a:pPr marL="552069" indent="-552069" algn="l" defTabSz="379729">
              <a:lnSpc>
                <a:spcPct val="100000"/>
              </a:lnSpc>
              <a:spcBef>
                <a:spcPts val="1400"/>
              </a:spcBef>
              <a:buSzPct val="100000"/>
              <a:buAutoNum type="romanUcParenR" startAt="1"/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  <a:r>
              <a:t>The more active users with a certain interest, the larger the bubble representing that interest will be. </a:t>
            </a:r>
          </a:p>
          <a:p>
            <a:pPr marL="552069" indent="-552069" algn="l" defTabSz="379729">
              <a:lnSpc>
                <a:spcPct val="100000"/>
              </a:lnSpc>
              <a:spcBef>
                <a:spcPts val="1400"/>
              </a:spcBef>
              <a:buSzPct val="100000"/>
              <a:buAutoNum type="romanUcParenR" startAt="1"/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  <a:r>
              <a:t>Has obtained feedback from Sponsor Users validating that Coffee Time solves a real pain point</a:t>
            </a:r>
          </a:p>
          <a:p>
            <a:pPr algn="l" defTabSz="379729">
              <a:lnSpc>
                <a:spcPct val="100000"/>
              </a:lnSpc>
              <a:spcBef>
                <a:spcPts val="1400"/>
              </a:spcBef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</a:p>
          <a:p>
            <a:pPr algn="l" defTabSz="379729">
              <a:lnSpc>
                <a:spcPct val="100000"/>
              </a:lnSpc>
              <a:spcBef>
                <a:spcPts val="1400"/>
              </a:spcBef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  <a:r>
              <a:t>Develop a self-explanatory, simple to use UI</a:t>
            </a:r>
          </a:p>
          <a:p>
            <a:pPr algn="l" defTabSz="379729">
              <a:lnSpc>
                <a:spcPct val="100000"/>
              </a:lnSpc>
              <a:spcBef>
                <a:spcPts val="1400"/>
              </a:spcBef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</a:p>
          <a:p>
            <a:pPr algn="l" defTabSz="379729">
              <a:lnSpc>
                <a:spcPct val="100000"/>
              </a:lnSpc>
              <a:spcBef>
                <a:spcPts val="1400"/>
              </a:spcBef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  <a:r>
              <a:t>Development of a Roadmap for further iterations to add user value </a:t>
            </a:r>
          </a:p>
          <a:p>
            <a:pPr algn="l" defTabSz="379729">
              <a:lnSpc>
                <a:spcPct val="100000"/>
              </a:lnSpc>
              <a:spcBef>
                <a:spcPts val="1400"/>
              </a:spcBef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</a:p>
          <a:p>
            <a:pPr algn="l" defTabSz="379729">
              <a:lnSpc>
                <a:spcPct val="100000"/>
              </a:lnSpc>
              <a:spcBef>
                <a:spcPts val="1400"/>
              </a:spcBef>
              <a:tabLst/>
              <a:defRPr b="1" spc="-24" sz="2484">
                <a:latin typeface="+mn-lt"/>
                <a:ea typeface="+mn-ea"/>
                <a:cs typeface="+mn-cs"/>
                <a:sym typeface="Graphik"/>
              </a:defRPr>
            </a:pPr>
            <a:r>
              <a:t>Work together effectively as a democratic, self-organising team </a:t>
            </a:r>
          </a:p>
        </p:txBody>
      </p:sp>
      <p:sp>
        <p:nvSpPr>
          <p:cNvPr id="314" name="Tick"/>
          <p:cNvSpPr/>
          <p:nvPr/>
        </p:nvSpPr>
        <p:spPr>
          <a:xfrm>
            <a:off x="9124671" y="4817564"/>
            <a:ext cx="740391" cy="56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5" name="Tick"/>
          <p:cNvSpPr/>
          <p:nvPr/>
        </p:nvSpPr>
        <p:spPr>
          <a:xfrm>
            <a:off x="19361686" y="5418500"/>
            <a:ext cx="740391" cy="56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6" name="Tick"/>
          <p:cNvSpPr/>
          <p:nvPr/>
        </p:nvSpPr>
        <p:spPr>
          <a:xfrm>
            <a:off x="7616593" y="4194783"/>
            <a:ext cx="740391" cy="56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7" name="Tick"/>
          <p:cNvSpPr/>
          <p:nvPr/>
        </p:nvSpPr>
        <p:spPr>
          <a:xfrm>
            <a:off x="15507625" y="6043133"/>
            <a:ext cx="740391" cy="56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8" name="Tick"/>
          <p:cNvSpPr/>
          <p:nvPr/>
        </p:nvSpPr>
        <p:spPr>
          <a:xfrm>
            <a:off x="17735123" y="6573801"/>
            <a:ext cx="740391" cy="56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9" name="Tick"/>
          <p:cNvSpPr/>
          <p:nvPr/>
        </p:nvSpPr>
        <p:spPr>
          <a:xfrm>
            <a:off x="16810949" y="7275365"/>
            <a:ext cx="740390" cy="56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20" name="Tick"/>
          <p:cNvSpPr/>
          <p:nvPr/>
        </p:nvSpPr>
        <p:spPr>
          <a:xfrm>
            <a:off x="8801432" y="8410042"/>
            <a:ext cx="740391" cy="56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21" name="Tick"/>
          <p:cNvSpPr/>
          <p:nvPr/>
        </p:nvSpPr>
        <p:spPr>
          <a:xfrm>
            <a:off x="12047893" y="9597652"/>
            <a:ext cx="740391" cy="568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22" name="Tick"/>
          <p:cNvSpPr/>
          <p:nvPr/>
        </p:nvSpPr>
        <p:spPr>
          <a:xfrm>
            <a:off x="11621351" y="10758794"/>
            <a:ext cx="740391" cy="56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fill="norm" stroke="1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And remember to get your coffee time…."/>
          <p:cNvSpPr txBox="1"/>
          <p:nvPr>
            <p:ph type="body" idx="22"/>
          </p:nvPr>
        </p:nvSpPr>
        <p:spPr>
          <a:xfrm>
            <a:off x="7006327" y="6173799"/>
            <a:ext cx="21869401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And remember to get your coffee time…. </a:t>
            </a:r>
          </a:p>
        </p:txBody>
      </p:sp>
      <p:sp>
        <p:nvSpPr>
          <p:cNvPr id="325" name="Thanks for hosting us!"/>
          <p:cNvSpPr txBox="1"/>
          <p:nvPr>
            <p:ph type="title"/>
          </p:nvPr>
        </p:nvSpPr>
        <p:spPr>
          <a:xfrm>
            <a:off x="916251" y="2832874"/>
            <a:ext cx="21869401" cy="1778001"/>
          </a:xfrm>
          <a:prstGeom prst="rect">
            <a:avLst/>
          </a:prstGeom>
        </p:spPr>
        <p:txBody>
          <a:bodyPr/>
          <a:lstStyle/>
          <a:p>
            <a:pPr/>
            <a:r>
              <a:t>Thanks for hosting us!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79186" y="7245074"/>
            <a:ext cx="5537964" cy="5475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ndre Emenegger…"/>
          <p:cNvSpPr txBox="1"/>
          <p:nvPr>
            <p:ph type="body" sz="quarter" idx="1"/>
          </p:nvPr>
        </p:nvSpPr>
        <p:spPr>
          <a:xfrm>
            <a:off x="412197" y="8507305"/>
            <a:ext cx="4879138" cy="4443314"/>
          </a:xfrm>
          <a:prstGeom prst="rect">
            <a:avLst/>
          </a:prstGeom>
        </p:spPr>
        <p:txBody>
          <a:bodyPr/>
          <a:lstStyle/>
          <a:p>
            <a:pPr algn="ctr" defTabSz="685165">
              <a:spcBef>
                <a:spcPts val="2600"/>
              </a:spcBef>
              <a:defRPr spc="-24" sz="2490" u="none"/>
            </a:pPr>
            <a:r>
              <a:t>Andre Emenegger</a:t>
            </a:r>
          </a:p>
          <a:p>
            <a:pPr algn="ctr" defTabSz="685165">
              <a:spcBef>
                <a:spcPts val="2600"/>
              </a:spcBef>
              <a:defRPr spc="-24" sz="2490" u="none"/>
            </a:pPr>
            <a:r>
              <a:t>Bsc. Computer Science, ETH Zurich </a:t>
            </a:r>
          </a:p>
          <a:p>
            <a:pPr algn="ctr" defTabSz="685165">
              <a:spcBef>
                <a:spcPts val="2600"/>
              </a:spcBef>
              <a:defRPr spc="-24" sz="2490" u="none"/>
            </a:pPr>
            <a:r>
              <a:t>Experience in Algorithms, Data Science and Video Production</a:t>
            </a:r>
          </a:p>
          <a:p>
            <a:pPr algn="ctr" defTabSz="685165">
              <a:spcBef>
                <a:spcPts val="2600"/>
              </a:spcBef>
              <a:defRPr spc="-24" sz="2490" u="none"/>
            </a:pPr>
            <a:r>
              <a:t>Java and Android</a:t>
            </a:r>
          </a:p>
        </p:txBody>
      </p:sp>
      <p:sp>
        <p:nvSpPr>
          <p:cNvPr id="186" name="Meet the team"/>
          <p:cNvSpPr txBox="1"/>
          <p:nvPr>
            <p:ph type="title"/>
          </p:nvPr>
        </p:nvSpPr>
        <p:spPr>
          <a:xfrm>
            <a:off x="7531100" y="1387370"/>
            <a:ext cx="9901337" cy="1778001"/>
          </a:xfrm>
          <a:prstGeom prst="rect">
            <a:avLst/>
          </a:prstGeom>
        </p:spPr>
        <p:txBody>
          <a:bodyPr/>
          <a:lstStyle/>
          <a:p>
            <a:pPr/>
            <a:r>
              <a:t>Meet the team</a:t>
            </a:r>
          </a:p>
        </p:txBody>
      </p:sp>
      <p:sp>
        <p:nvSpPr>
          <p:cNvPr id="187" name="Kai Zheng…"/>
          <p:cNvSpPr txBox="1"/>
          <p:nvPr/>
        </p:nvSpPr>
        <p:spPr>
          <a:xfrm>
            <a:off x="6521722" y="8540471"/>
            <a:ext cx="4879138" cy="471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685165">
              <a:lnSpc>
                <a:spcPct val="100000"/>
              </a:lnSpc>
              <a:spcBef>
                <a:spcPts val="2600"/>
              </a:spcBef>
              <a:tabLst/>
              <a:defRPr b="1" spc="-24" sz="2490">
                <a:latin typeface="+mn-lt"/>
                <a:ea typeface="+mn-ea"/>
                <a:cs typeface="+mn-cs"/>
                <a:sym typeface="Graphik"/>
              </a:defRPr>
            </a:pPr>
            <a:r>
              <a:t>Kai Zheng</a:t>
            </a:r>
          </a:p>
          <a:p>
            <a:pPr defTabSz="685165">
              <a:lnSpc>
                <a:spcPct val="100000"/>
              </a:lnSpc>
              <a:spcBef>
                <a:spcPts val="2600"/>
              </a:spcBef>
              <a:tabLst/>
              <a:defRPr b="1" spc="-24" sz="2490">
                <a:latin typeface="+mn-lt"/>
                <a:ea typeface="+mn-ea"/>
                <a:cs typeface="+mn-cs"/>
                <a:sym typeface="Graphik"/>
              </a:defRPr>
            </a:pPr>
            <a:r>
              <a:t>BSc. Computer Science, Swiss Federal Inst. Technology</a:t>
            </a:r>
          </a:p>
          <a:p>
            <a:pPr defTabSz="685165">
              <a:lnSpc>
                <a:spcPct val="100000"/>
              </a:lnSpc>
              <a:spcBef>
                <a:spcPts val="2600"/>
              </a:spcBef>
              <a:tabLst/>
              <a:defRPr b="1" spc="-24" sz="2490">
                <a:latin typeface="+mn-lt"/>
                <a:ea typeface="+mn-ea"/>
                <a:cs typeface="+mn-cs"/>
                <a:sym typeface="Graphik"/>
              </a:defRPr>
            </a:pPr>
            <a:r>
              <a:t>Experience in UX/UI design</a:t>
            </a:r>
          </a:p>
          <a:p>
            <a:pPr defTabSz="685165">
              <a:lnSpc>
                <a:spcPct val="100000"/>
              </a:lnSpc>
              <a:spcBef>
                <a:spcPts val="2600"/>
              </a:spcBef>
              <a:tabLst/>
              <a:defRPr b="1" spc="-24" sz="2490">
                <a:latin typeface="+mn-lt"/>
                <a:ea typeface="+mn-ea"/>
                <a:cs typeface="+mn-cs"/>
                <a:sym typeface="Graphik"/>
              </a:defRPr>
            </a:pPr>
            <a:r>
              <a:t> Android and iOS development</a:t>
            </a:r>
          </a:p>
          <a:p>
            <a:pPr defTabSz="685165">
              <a:lnSpc>
                <a:spcPct val="100000"/>
              </a:lnSpc>
              <a:spcBef>
                <a:spcPts val="2600"/>
              </a:spcBef>
              <a:tabLst/>
              <a:defRPr b="1" spc="-24" sz="2490">
                <a:latin typeface="+mn-lt"/>
                <a:ea typeface="+mn-ea"/>
                <a:cs typeface="+mn-cs"/>
                <a:sym typeface="Graphik"/>
              </a:defRPr>
            </a:pPr>
          </a:p>
        </p:txBody>
      </p:sp>
      <p:sp>
        <p:nvSpPr>
          <p:cNvPr id="188" name="Daniel Rosen…"/>
          <p:cNvSpPr txBox="1"/>
          <p:nvPr/>
        </p:nvSpPr>
        <p:spPr>
          <a:xfrm>
            <a:off x="12472631" y="8718271"/>
            <a:ext cx="4662408" cy="3567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685165">
              <a:lnSpc>
                <a:spcPct val="100000"/>
              </a:lnSpc>
              <a:spcBef>
                <a:spcPts val="2600"/>
              </a:spcBef>
              <a:tabLst/>
              <a:defRPr b="1" spc="-24" sz="2490">
                <a:latin typeface="+mn-lt"/>
                <a:ea typeface="+mn-ea"/>
                <a:cs typeface="+mn-cs"/>
                <a:sym typeface="Graphik"/>
              </a:defRPr>
            </a:pPr>
            <a:r>
              <a:t>Daniel Rosen</a:t>
            </a:r>
          </a:p>
          <a:p>
            <a:pPr defTabSz="685165">
              <a:lnSpc>
                <a:spcPct val="100000"/>
              </a:lnSpc>
              <a:spcBef>
                <a:spcPts val="2600"/>
              </a:spcBef>
              <a:tabLst/>
              <a:defRPr b="1" spc="-24" sz="2490">
                <a:latin typeface="+mn-lt"/>
                <a:ea typeface="+mn-ea"/>
                <a:cs typeface="+mn-cs"/>
                <a:sym typeface="Graphik"/>
              </a:defRPr>
            </a:pPr>
            <a:r>
              <a:t>Self-taught Programmer</a:t>
            </a:r>
          </a:p>
          <a:p>
            <a:pPr defTabSz="685165">
              <a:lnSpc>
                <a:spcPct val="100000"/>
              </a:lnSpc>
              <a:spcBef>
                <a:spcPts val="2600"/>
              </a:spcBef>
              <a:tabLst/>
              <a:defRPr b="1" spc="-24" sz="2490">
                <a:latin typeface="+mn-lt"/>
                <a:ea typeface="+mn-ea"/>
                <a:cs typeface="+mn-cs"/>
                <a:sym typeface="Graphik"/>
              </a:defRPr>
            </a:pPr>
            <a:r>
              <a:t>Experience in Machine Learning, NLP and Data Vision</a:t>
            </a:r>
          </a:p>
          <a:p>
            <a:pPr defTabSz="685165">
              <a:lnSpc>
                <a:spcPct val="100000"/>
              </a:lnSpc>
              <a:spcBef>
                <a:spcPts val="2600"/>
              </a:spcBef>
              <a:tabLst/>
              <a:defRPr b="1" spc="-24" sz="2490">
                <a:latin typeface="+mn-lt"/>
                <a:ea typeface="+mn-ea"/>
                <a:cs typeface="+mn-cs"/>
                <a:sym typeface="Graphik"/>
              </a:defRPr>
            </a:pPr>
            <a:r>
              <a:t>Full-stack Web Dev and iOS</a:t>
            </a:r>
          </a:p>
        </p:txBody>
      </p:sp>
      <p:sp>
        <p:nvSpPr>
          <p:cNvPr id="189" name="Jordaan Wolfson…"/>
          <p:cNvSpPr txBox="1"/>
          <p:nvPr/>
        </p:nvSpPr>
        <p:spPr>
          <a:xfrm>
            <a:off x="18136136" y="5989685"/>
            <a:ext cx="5426789" cy="713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627379">
              <a:lnSpc>
                <a:spcPct val="100000"/>
              </a:lnSpc>
              <a:spcBef>
                <a:spcPts val="2400"/>
              </a:spcBef>
              <a:tabLst/>
              <a:defRPr b="1" spc="-22" sz="2280">
                <a:latin typeface="+mn-lt"/>
                <a:ea typeface="+mn-ea"/>
                <a:cs typeface="+mn-cs"/>
                <a:sym typeface="Graphik"/>
              </a:defRPr>
            </a:pPr>
          </a:p>
          <a:p>
            <a:pPr defTabSz="627379">
              <a:lnSpc>
                <a:spcPct val="100000"/>
              </a:lnSpc>
              <a:spcBef>
                <a:spcPts val="2400"/>
              </a:spcBef>
              <a:tabLst/>
              <a:defRPr b="1" spc="-22" sz="2280">
                <a:latin typeface="+mn-lt"/>
                <a:ea typeface="+mn-ea"/>
                <a:cs typeface="+mn-cs"/>
                <a:sym typeface="Graphik"/>
              </a:defRPr>
            </a:pPr>
          </a:p>
          <a:p>
            <a:pPr defTabSz="627379">
              <a:lnSpc>
                <a:spcPct val="100000"/>
              </a:lnSpc>
              <a:spcBef>
                <a:spcPts val="2400"/>
              </a:spcBef>
              <a:tabLst/>
              <a:defRPr b="1" spc="-22" sz="2280">
                <a:latin typeface="+mn-lt"/>
                <a:ea typeface="+mn-ea"/>
                <a:cs typeface="+mn-cs"/>
                <a:sym typeface="Graphik"/>
              </a:defRPr>
            </a:pPr>
          </a:p>
          <a:p>
            <a:pPr defTabSz="627379">
              <a:lnSpc>
                <a:spcPct val="100000"/>
              </a:lnSpc>
              <a:spcBef>
                <a:spcPts val="2400"/>
              </a:spcBef>
              <a:tabLst/>
              <a:defRPr b="1" spc="-22" sz="2280">
                <a:latin typeface="+mn-lt"/>
                <a:ea typeface="+mn-ea"/>
                <a:cs typeface="+mn-cs"/>
                <a:sym typeface="Graphik"/>
              </a:defRPr>
            </a:pPr>
          </a:p>
          <a:p>
            <a:pPr defTabSz="627379">
              <a:lnSpc>
                <a:spcPct val="100000"/>
              </a:lnSpc>
              <a:spcBef>
                <a:spcPts val="2400"/>
              </a:spcBef>
              <a:tabLst/>
              <a:defRPr b="1" spc="-22" sz="2280">
                <a:latin typeface="+mn-lt"/>
                <a:ea typeface="+mn-ea"/>
                <a:cs typeface="+mn-cs"/>
                <a:sym typeface="Graphik"/>
              </a:defRPr>
            </a:pPr>
            <a:r>
              <a:t>Jordaan Wolfson</a:t>
            </a:r>
          </a:p>
          <a:p>
            <a:pPr defTabSz="627379">
              <a:lnSpc>
                <a:spcPct val="100000"/>
              </a:lnSpc>
              <a:spcBef>
                <a:spcPts val="2400"/>
              </a:spcBef>
              <a:tabLst/>
              <a:defRPr b="1" spc="-22" sz="2280">
                <a:latin typeface="+mn-lt"/>
                <a:ea typeface="+mn-ea"/>
                <a:cs typeface="+mn-cs"/>
                <a:sym typeface="Graphik"/>
              </a:defRPr>
            </a:pPr>
            <a:r>
              <a:t>BSc. Accounting &amp; Finance, University of Warwick</a:t>
            </a:r>
          </a:p>
          <a:p>
            <a:pPr defTabSz="627379">
              <a:lnSpc>
                <a:spcPct val="100000"/>
              </a:lnSpc>
              <a:spcBef>
                <a:spcPts val="2400"/>
              </a:spcBef>
              <a:tabLst/>
              <a:defRPr b="1" spc="-22" sz="2280">
                <a:latin typeface="+mn-lt"/>
                <a:ea typeface="+mn-ea"/>
                <a:cs typeface="+mn-cs"/>
                <a:sym typeface="Graphik"/>
              </a:defRPr>
            </a:pPr>
            <a:r>
              <a:t>IBM Certified Enterprise Design Thinking Practitioner, Co-Creator &amp; Coach</a:t>
            </a:r>
          </a:p>
          <a:p>
            <a:pPr defTabSz="627379">
              <a:lnSpc>
                <a:spcPct val="100000"/>
              </a:lnSpc>
              <a:spcBef>
                <a:spcPts val="2400"/>
              </a:spcBef>
              <a:tabLst/>
              <a:defRPr b="1" spc="-22" sz="2280">
                <a:latin typeface="+mn-lt"/>
                <a:ea typeface="+mn-ea"/>
                <a:cs typeface="+mn-cs"/>
                <a:sym typeface="Graphik"/>
              </a:defRPr>
            </a:pPr>
            <a:r>
              <a:t>Project Management, Finance, Strategy and Learning &amp; Development</a:t>
            </a:r>
          </a:p>
        </p:txBody>
      </p:sp>
      <p:sp>
        <p:nvSpPr>
          <p:cNvPr id="190" name="OUR Diverse skill-set"/>
          <p:cNvSpPr txBox="1"/>
          <p:nvPr/>
        </p:nvSpPr>
        <p:spPr>
          <a:xfrm>
            <a:off x="9645705" y="3282790"/>
            <a:ext cx="21869401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lnSpc>
                <a:spcPct val="100000"/>
              </a:lnSpc>
              <a:spcBef>
                <a:spcPts val="0"/>
              </a:spcBef>
              <a:tabLst/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OUR Diverse skill-set 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399" t="7493" r="4395" b="1353"/>
          <a:stretch>
            <a:fillRect/>
          </a:stretch>
        </p:blipFill>
        <p:spPr>
          <a:xfrm>
            <a:off x="18903909" y="4314152"/>
            <a:ext cx="3891242" cy="3889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8" y="0"/>
                </a:moveTo>
                <a:cubicBezTo>
                  <a:pt x="7320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6" y="0"/>
                  <a:pt x="983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2" name="20170503_194935.jpg" descr="20170503_194935.jpg"/>
          <p:cNvPicPr>
            <a:picLocks noChangeAspect="1"/>
          </p:cNvPicPr>
          <p:nvPr/>
        </p:nvPicPr>
        <p:blipFill>
          <a:blip r:embed="rId3">
            <a:extLst/>
          </a:blip>
          <a:srcRect l="15771" t="33086" r="15774" b="16632"/>
          <a:stretch>
            <a:fillRect/>
          </a:stretch>
        </p:blipFill>
        <p:spPr>
          <a:xfrm>
            <a:off x="955804" y="4506048"/>
            <a:ext cx="3891320" cy="3293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3" y="1004"/>
                  <a:pt x="2882" y="3015"/>
                </a:cubicBezTo>
                <a:cubicBezTo>
                  <a:pt x="-961" y="7036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6"/>
                  <a:pt x="16796" y="3015"/>
                </a:cubicBezTo>
                <a:cubicBezTo>
                  <a:pt x="14875" y="1004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3" name="KaiBlog1.JPG" descr="KaiBlog1.JPG"/>
          <p:cNvPicPr>
            <a:picLocks noChangeAspect="1"/>
          </p:cNvPicPr>
          <p:nvPr/>
        </p:nvPicPr>
        <p:blipFill>
          <a:blip r:embed="rId4">
            <a:extLst/>
          </a:blip>
          <a:srcRect l="1534" t="18669" r="12940" b="6423"/>
          <a:stretch>
            <a:fillRect/>
          </a:stretch>
        </p:blipFill>
        <p:spPr>
          <a:xfrm>
            <a:off x="7015620" y="4474792"/>
            <a:ext cx="3891341" cy="3567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3" y="1006"/>
                  <a:pt x="2882" y="3017"/>
                </a:cubicBezTo>
                <a:cubicBezTo>
                  <a:pt x="-961" y="7039"/>
                  <a:pt x="-961" y="13557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7"/>
                  <a:pt x="20639" y="7039"/>
                  <a:pt x="16796" y="3017"/>
                </a:cubicBezTo>
                <a:cubicBezTo>
                  <a:pt x="14875" y="1006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6512" t="3792" r="6517" b="3790"/>
          <a:stretch>
            <a:fillRect/>
          </a:stretch>
        </p:blipFill>
        <p:spPr>
          <a:xfrm>
            <a:off x="13075457" y="4422042"/>
            <a:ext cx="3456757" cy="3673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0" y="0"/>
                </a:moveTo>
                <a:cubicBezTo>
                  <a:pt x="7322" y="0"/>
                  <a:pt x="4802" y="1004"/>
                  <a:pt x="2881" y="3015"/>
                </a:cubicBezTo>
                <a:cubicBezTo>
                  <a:pt x="-961" y="7036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6" y="1004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5" name="Coffee"/>
          <p:cNvSpPr/>
          <p:nvPr/>
        </p:nvSpPr>
        <p:spPr>
          <a:xfrm>
            <a:off x="5190681" y="5791084"/>
            <a:ext cx="1481382" cy="935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fill="norm" stroke="1" extrusionOk="0">
                <a:moveTo>
                  <a:pt x="3632" y="0"/>
                </a:moveTo>
                <a:cubicBezTo>
                  <a:pt x="3310" y="0"/>
                  <a:pt x="3052" y="422"/>
                  <a:pt x="3063" y="933"/>
                </a:cubicBezTo>
                <a:cubicBezTo>
                  <a:pt x="3133" y="4055"/>
                  <a:pt x="3513" y="14136"/>
                  <a:pt x="5539" y="17628"/>
                </a:cubicBezTo>
                <a:lnTo>
                  <a:pt x="193" y="17628"/>
                </a:lnTo>
                <a:cubicBezTo>
                  <a:pt x="25" y="17628"/>
                  <a:pt x="-45" y="17817"/>
                  <a:pt x="30" y="18055"/>
                </a:cubicBezTo>
                <a:cubicBezTo>
                  <a:pt x="392" y="19213"/>
                  <a:pt x="2458" y="21600"/>
                  <a:pt x="4710" y="21600"/>
                </a:cubicBezTo>
                <a:cubicBezTo>
                  <a:pt x="6340" y="21600"/>
                  <a:pt x="15171" y="21600"/>
                  <a:pt x="16800" y="21600"/>
                </a:cubicBezTo>
                <a:cubicBezTo>
                  <a:pt x="19052" y="21600"/>
                  <a:pt x="21118" y="19213"/>
                  <a:pt x="21480" y="18055"/>
                </a:cubicBezTo>
                <a:cubicBezTo>
                  <a:pt x="21555" y="17817"/>
                  <a:pt x="21485" y="17628"/>
                  <a:pt x="21317" y="17628"/>
                </a:cubicBezTo>
                <a:lnTo>
                  <a:pt x="15393" y="17628"/>
                </a:lnTo>
                <a:cubicBezTo>
                  <a:pt x="15657" y="17172"/>
                  <a:pt x="15893" y="16606"/>
                  <a:pt x="16104" y="15957"/>
                </a:cubicBezTo>
                <a:cubicBezTo>
                  <a:pt x="16236" y="15552"/>
                  <a:pt x="16495" y="15291"/>
                  <a:pt x="16782" y="15291"/>
                </a:cubicBezTo>
                <a:lnTo>
                  <a:pt x="17640" y="15291"/>
                </a:lnTo>
                <a:cubicBezTo>
                  <a:pt x="20190" y="15291"/>
                  <a:pt x="21524" y="11448"/>
                  <a:pt x="21524" y="7654"/>
                </a:cubicBezTo>
                <a:cubicBezTo>
                  <a:pt x="21524" y="4558"/>
                  <a:pt x="20609" y="2922"/>
                  <a:pt x="18877" y="2922"/>
                </a:cubicBezTo>
                <a:lnTo>
                  <a:pt x="18225" y="2922"/>
                </a:lnTo>
                <a:cubicBezTo>
                  <a:pt x="17999" y="2922"/>
                  <a:pt x="17819" y="2620"/>
                  <a:pt x="17831" y="2262"/>
                </a:cubicBezTo>
                <a:cubicBezTo>
                  <a:pt x="17850" y="1741"/>
                  <a:pt x="17860" y="1291"/>
                  <a:pt x="17868" y="933"/>
                </a:cubicBezTo>
                <a:cubicBezTo>
                  <a:pt x="17880" y="422"/>
                  <a:pt x="17623" y="0"/>
                  <a:pt x="17302" y="0"/>
                </a:cubicBezTo>
                <a:lnTo>
                  <a:pt x="3632" y="0"/>
                </a:lnTo>
                <a:close/>
                <a:moveTo>
                  <a:pt x="18465" y="4660"/>
                </a:moveTo>
                <a:lnTo>
                  <a:pt x="18877" y="4660"/>
                </a:lnTo>
                <a:cubicBezTo>
                  <a:pt x="19810" y="4660"/>
                  <a:pt x="20431" y="5169"/>
                  <a:pt x="20431" y="7654"/>
                </a:cubicBezTo>
                <a:cubicBezTo>
                  <a:pt x="20431" y="10024"/>
                  <a:pt x="19688" y="13553"/>
                  <a:pt x="17640" y="13553"/>
                </a:cubicBezTo>
                <a:lnTo>
                  <a:pt x="17403" y="13553"/>
                </a:lnTo>
                <a:cubicBezTo>
                  <a:pt x="17062" y="13553"/>
                  <a:pt x="16817" y="13039"/>
                  <a:pt x="16906" y="12516"/>
                </a:cubicBezTo>
                <a:cubicBezTo>
                  <a:pt x="17276" y="10356"/>
                  <a:pt x="17506" y="7951"/>
                  <a:pt x="17650" y="5830"/>
                </a:cubicBezTo>
                <a:cubicBezTo>
                  <a:pt x="17695" y="5166"/>
                  <a:pt x="18045" y="4660"/>
                  <a:pt x="18465" y="46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96" name="Coffee"/>
          <p:cNvSpPr/>
          <p:nvPr/>
        </p:nvSpPr>
        <p:spPr>
          <a:xfrm>
            <a:off x="11250517" y="5791084"/>
            <a:ext cx="1481382" cy="935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fill="norm" stroke="1" extrusionOk="0">
                <a:moveTo>
                  <a:pt x="3632" y="0"/>
                </a:moveTo>
                <a:cubicBezTo>
                  <a:pt x="3310" y="0"/>
                  <a:pt x="3052" y="422"/>
                  <a:pt x="3063" y="933"/>
                </a:cubicBezTo>
                <a:cubicBezTo>
                  <a:pt x="3133" y="4055"/>
                  <a:pt x="3513" y="14136"/>
                  <a:pt x="5539" y="17628"/>
                </a:cubicBezTo>
                <a:lnTo>
                  <a:pt x="193" y="17628"/>
                </a:lnTo>
                <a:cubicBezTo>
                  <a:pt x="25" y="17628"/>
                  <a:pt x="-45" y="17817"/>
                  <a:pt x="30" y="18055"/>
                </a:cubicBezTo>
                <a:cubicBezTo>
                  <a:pt x="392" y="19213"/>
                  <a:pt x="2458" y="21600"/>
                  <a:pt x="4710" y="21600"/>
                </a:cubicBezTo>
                <a:cubicBezTo>
                  <a:pt x="6340" y="21600"/>
                  <a:pt x="15171" y="21600"/>
                  <a:pt x="16800" y="21600"/>
                </a:cubicBezTo>
                <a:cubicBezTo>
                  <a:pt x="19052" y="21600"/>
                  <a:pt x="21118" y="19213"/>
                  <a:pt x="21480" y="18055"/>
                </a:cubicBezTo>
                <a:cubicBezTo>
                  <a:pt x="21555" y="17817"/>
                  <a:pt x="21485" y="17628"/>
                  <a:pt x="21317" y="17628"/>
                </a:cubicBezTo>
                <a:lnTo>
                  <a:pt x="15393" y="17628"/>
                </a:lnTo>
                <a:cubicBezTo>
                  <a:pt x="15657" y="17172"/>
                  <a:pt x="15893" y="16606"/>
                  <a:pt x="16104" y="15957"/>
                </a:cubicBezTo>
                <a:cubicBezTo>
                  <a:pt x="16236" y="15552"/>
                  <a:pt x="16495" y="15291"/>
                  <a:pt x="16782" y="15291"/>
                </a:cubicBezTo>
                <a:lnTo>
                  <a:pt x="17640" y="15291"/>
                </a:lnTo>
                <a:cubicBezTo>
                  <a:pt x="20190" y="15291"/>
                  <a:pt x="21524" y="11448"/>
                  <a:pt x="21524" y="7654"/>
                </a:cubicBezTo>
                <a:cubicBezTo>
                  <a:pt x="21524" y="4558"/>
                  <a:pt x="20609" y="2922"/>
                  <a:pt x="18877" y="2922"/>
                </a:cubicBezTo>
                <a:lnTo>
                  <a:pt x="18225" y="2922"/>
                </a:lnTo>
                <a:cubicBezTo>
                  <a:pt x="17999" y="2922"/>
                  <a:pt x="17819" y="2620"/>
                  <a:pt x="17831" y="2262"/>
                </a:cubicBezTo>
                <a:cubicBezTo>
                  <a:pt x="17850" y="1741"/>
                  <a:pt x="17860" y="1291"/>
                  <a:pt x="17868" y="933"/>
                </a:cubicBezTo>
                <a:cubicBezTo>
                  <a:pt x="17880" y="422"/>
                  <a:pt x="17623" y="0"/>
                  <a:pt x="17302" y="0"/>
                </a:cubicBezTo>
                <a:lnTo>
                  <a:pt x="3632" y="0"/>
                </a:lnTo>
                <a:close/>
                <a:moveTo>
                  <a:pt x="18465" y="4660"/>
                </a:moveTo>
                <a:lnTo>
                  <a:pt x="18877" y="4660"/>
                </a:lnTo>
                <a:cubicBezTo>
                  <a:pt x="19810" y="4660"/>
                  <a:pt x="20431" y="5169"/>
                  <a:pt x="20431" y="7654"/>
                </a:cubicBezTo>
                <a:cubicBezTo>
                  <a:pt x="20431" y="10024"/>
                  <a:pt x="19688" y="13553"/>
                  <a:pt x="17640" y="13553"/>
                </a:cubicBezTo>
                <a:lnTo>
                  <a:pt x="17403" y="13553"/>
                </a:lnTo>
                <a:cubicBezTo>
                  <a:pt x="17062" y="13553"/>
                  <a:pt x="16817" y="13039"/>
                  <a:pt x="16906" y="12516"/>
                </a:cubicBezTo>
                <a:cubicBezTo>
                  <a:pt x="17276" y="10356"/>
                  <a:pt x="17506" y="7951"/>
                  <a:pt x="17650" y="5830"/>
                </a:cubicBezTo>
                <a:cubicBezTo>
                  <a:pt x="17695" y="5166"/>
                  <a:pt x="18045" y="4660"/>
                  <a:pt x="18465" y="46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97" name="Coffee"/>
          <p:cNvSpPr/>
          <p:nvPr/>
        </p:nvSpPr>
        <p:spPr>
          <a:xfrm>
            <a:off x="16867810" y="5791084"/>
            <a:ext cx="1481382" cy="935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fill="norm" stroke="1" extrusionOk="0">
                <a:moveTo>
                  <a:pt x="3632" y="0"/>
                </a:moveTo>
                <a:cubicBezTo>
                  <a:pt x="3310" y="0"/>
                  <a:pt x="3052" y="422"/>
                  <a:pt x="3063" y="933"/>
                </a:cubicBezTo>
                <a:cubicBezTo>
                  <a:pt x="3133" y="4055"/>
                  <a:pt x="3513" y="14136"/>
                  <a:pt x="5539" y="17628"/>
                </a:cubicBezTo>
                <a:lnTo>
                  <a:pt x="193" y="17628"/>
                </a:lnTo>
                <a:cubicBezTo>
                  <a:pt x="25" y="17628"/>
                  <a:pt x="-45" y="17817"/>
                  <a:pt x="30" y="18055"/>
                </a:cubicBezTo>
                <a:cubicBezTo>
                  <a:pt x="392" y="19213"/>
                  <a:pt x="2458" y="21600"/>
                  <a:pt x="4710" y="21600"/>
                </a:cubicBezTo>
                <a:cubicBezTo>
                  <a:pt x="6340" y="21600"/>
                  <a:pt x="15171" y="21600"/>
                  <a:pt x="16800" y="21600"/>
                </a:cubicBezTo>
                <a:cubicBezTo>
                  <a:pt x="19052" y="21600"/>
                  <a:pt x="21118" y="19213"/>
                  <a:pt x="21480" y="18055"/>
                </a:cubicBezTo>
                <a:cubicBezTo>
                  <a:pt x="21555" y="17817"/>
                  <a:pt x="21485" y="17628"/>
                  <a:pt x="21317" y="17628"/>
                </a:cubicBezTo>
                <a:lnTo>
                  <a:pt x="15393" y="17628"/>
                </a:lnTo>
                <a:cubicBezTo>
                  <a:pt x="15657" y="17172"/>
                  <a:pt x="15893" y="16606"/>
                  <a:pt x="16104" y="15957"/>
                </a:cubicBezTo>
                <a:cubicBezTo>
                  <a:pt x="16236" y="15552"/>
                  <a:pt x="16495" y="15291"/>
                  <a:pt x="16782" y="15291"/>
                </a:cubicBezTo>
                <a:lnTo>
                  <a:pt x="17640" y="15291"/>
                </a:lnTo>
                <a:cubicBezTo>
                  <a:pt x="20190" y="15291"/>
                  <a:pt x="21524" y="11448"/>
                  <a:pt x="21524" y="7654"/>
                </a:cubicBezTo>
                <a:cubicBezTo>
                  <a:pt x="21524" y="4558"/>
                  <a:pt x="20609" y="2922"/>
                  <a:pt x="18877" y="2922"/>
                </a:cubicBezTo>
                <a:lnTo>
                  <a:pt x="18225" y="2922"/>
                </a:lnTo>
                <a:cubicBezTo>
                  <a:pt x="17999" y="2922"/>
                  <a:pt x="17819" y="2620"/>
                  <a:pt x="17831" y="2262"/>
                </a:cubicBezTo>
                <a:cubicBezTo>
                  <a:pt x="17850" y="1741"/>
                  <a:pt x="17860" y="1291"/>
                  <a:pt x="17868" y="933"/>
                </a:cubicBezTo>
                <a:cubicBezTo>
                  <a:pt x="17880" y="422"/>
                  <a:pt x="17623" y="0"/>
                  <a:pt x="17302" y="0"/>
                </a:cubicBezTo>
                <a:lnTo>
                  <a:pt x="3632" y="0"/>
                </a:lnTo>
                <a:close/>
                <a:moveTo>
                  <a:pt x="18465" y="4660"/>
                </a:moveTo>
                <a:lnTo>
                  <a:pt x="18877" y="4660"/>
                </a:lnTo>
                <a:cubicBezTo>
                  <a:pt x="19810" y="4660"/>
                  <a:pt x="20431" y="5169"/>
                  <a:pt x="20431" y="7654"/>
                </a:cubicBezTo>
                <a:cubicBezTo>
                  <a:pt x="20431" y="10024"/>
                  <a:pt x="19688" y="13553"/>
                  <a:pt x="17640" y="13553"/>
                </a:cubicBezTo>
                <a:lnTo>
                  <a:pt x="17403" y="13553"/>
                </a:lnTo>
                <a:cubicBezTo>
                  <a:pt x="17062" y="13553"/>
                  <a:pt x="16817" y="13039"/>
                  <a:pt x="16906" y="12516"/>
                </a:cubicBezTo>
                <a:cubicBezTo>
                  <a:pt x="17276" y="10356"/>
                  <a:pt x="17506" y="7951"/>
                  <a:pt x="17650" y="5830"/>
                </a:cubicBezTo>
                <a:cubicBezTo>
                  <a:pt x="17695" y="5166"/>
                  <a:pt x="18045" y="4660"/>
                  <a:pt x="18465" y="466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Enterprise…"/>
          <p:cNvSpPr txBox="1"/>
          <p:nvPr>
            <p:ph type="body" sz="quarter" idx="1"/>
          </p:nvPr>
        </p:nvSpPr>
        <p:spPr>
          <a:xfrm>
            <a:off x="964246" y="4928525"/>
            <a:ext cx="9451819" cy="3109872"/>
          </a:xfrm>
          <a:prstGeom prst="rect">
            <a:avLst/>
          </a:prstGeom>
        </p:spPr>
        <p:txBody>
          <a:bodyPr/>
          <a:lstStyle/>
          <a:p>
            <a:pPr defTabSz="701675">
              <a:spcBef>
                <a:spcPts val="2700"/>
              </a:spcBef>
              <a:defRPr spc="-45" sz="4590" u="none"/>
            </a:pPr>
            <a:r>
              <a:t>Enterprise </a:t>
            </a:r>
          </a:p>
          <a:p>
            <a:pPr defTabSz="701675">
              <a:spcBef>
                <a:spcPts val="2700"/>
              </a:spcBef>
              <a:defRPr spc="-45" sz="4590" u="none"/>
            </a:pPr>
            <a:r>
              <a:t>                        Design </a:t>
            </a:r>
          </a:p>
          <a:p>
            <a:pPr defTabSz="701675">
              <a:spcBef>
                <a:spcPts val="2700"/>
              </a:spcBef>
              <a:defRPr spc="-45" sz="4590" u="none"/>
            </a:pPr>
            <a:r>
              <a:t>                                            Thinking </a:t>
            </a:r>
          </a:p>
        </p:txBody>
      </p:sp>
      <p:sp>
        <p:nvSpPr>
          <p:cNvPr id="200" name="OUR Methodology"/>
          <p:cNvSpPr txBox="1"/>
          <p:nvPr>
            <p:ph type="title"/>
          </p:nvPr>
        </p:nvSpPr>
        <p:spPr>
          <a:xfrm>
            <a:off x="1496304" y="2210237"/>
            <a:ext cx="9879564" cy="177800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OUR Methodology</a:t>
            </a:r>
          </a:p>
        </p:txBody>
      </p:sp>
      <p:sp>
        <p:nvSpPr>
          <p:cNvPr id="201" name="KEY COLLABORATION tools"/>
          <p:cNvSpPr txBox="1"/>
          <p:nvPr/>
        </p:nvSpPr>
        <p:spPr>
          <a:xfrm>
            <a:off x="11337657" y="2185201"/>
            <a:ext cx="12574706" cy="1624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spcBef>
                <a:spcPts val="0"/>
              </a:spcBef>
              <a:tabLst/>
              <a:defRPr b="1" cap="all" spc="-280" sz="7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KEY COLLABORATION tools</a:t>
            </a:r>
          </a:p>
        </p:txBody>
      </p:sp>
      <p:sp>
        <p:nvSpPr>
          <p:cNvPr id="202" name="Line"/>
          <p:cNvSpPr/>
          <p:nvPr/>
        </p:nvSpPr>
        <p:spPr>
          <a:xfrm flipV="1">
            <a:off x="11083767" y="1892983"/>
            <a:ext cx="1" cy="1130437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Discord (voice chat &amp; resource sharing)…"/>
          <p:cNvSpPr txBox="1"/>
          <p:nvPr/>
        </p:nvSpPr>
        <p:spPr>
          <a:xfrm>
            <a:off x="12259250" y="4724778"/>
            <a:ext cx="10743460" cy="7938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848163" indent="-848163" algn="l" defTabSz="800735">
              <a:lnSpc>
                <a:spcPct val="100000"/>
              </a:lnSpc>
              <a:spcBef>
                <a:spcPts val="3100"/>
              </a:spcBef>
              <a:buClr>
                <a:srgbClr val="000000"/>
              </a:buClr>
              <a:buSzPct val="200000"/>
              <a:buChar char="•"/>
              <a:tabLst/>
              <a:defRPr b="1" spc="-52" sz="5238">
                <a:latin typeface="+mn-lt"/>
                <a:ea typeface="+mn-ea"/>
                <a:cs typeface="+mn-cs"/>
                <a:sym typeface="Graphik"/>
              </a:defRPr>
            </a:pPr>
            <a:r>
              <a:t>Discord (voice chat &amp; resource sharing)</a:t>
            </a:r>
          </a:p>
          <a:p>
            <a:pPr marL="848163" indent="-848163" algn="l" defTabSz="800735">
              <a:lnSpc>
                <a:spcPct val="100000"/>
              </a:lnSpc>
              <a:spcBef>
                <a:spcPts val="3100"/>
              </a:spcBef>
              <a:buClr>
                <a:srgbClr val="000000"/>
              </a:buClr>
              <a:buSzPct val="200000"/>
              <a:buChar char="•"/>
              <a:tabLst/>
              <a:defRPr b="1" spc="-52" sz="5238">
                <a:latin typeface="+mn-lt"/>
                <a:ea typeface="+mn-ea"/>
                <a:cs typeface="+mn-cs"/>
                <a:sym typeface="Graphik"/>
              </a:defRPr>
            </a:pPr>
            <a:r>
              <a:t>Miro (brainstorming &amp; flow charts)</a:t>
            </a:r>
          </a:p>
          <a:p>
            <a:pPr marL="848163" indent="-848163" algn="l" defTabSz="800735">
              <a:lnSpc>
                <a:spcPct val="100000"/>
              </a:lnSpc>
              <a:spcBef>
                <a:spcPts val="3100"/>
              </a:spcBef>
              <a:buClr>
                <a:srgbClr val="000000"/>
              </a:buClr>
              <a:buSzPct val="200000"/>
              <a:buChar char="•"/>
              <a:tabLst/>
              <a:defRPr b="1" spc="-52" sz="5238">
                <a:latin typeface="+mn-lt"/>
                <a:ea typeface="+mn-ea"/>
                <a:cs typeface="+mn-cs"/>
                <a:sym typeface="Graphik"/>
              </a:defRPr>
            </a:pPr>
            <a:r>
              <a:t>WhatsApp (Out-of-Hours chat) </a:t>
            </a:r>
          </a:p>
          <a:p>
            <a:pPr marL="848163" indent="-848163" algn="l" defTabSz="800735">
              <a:lnSpc>
                <a:spcPct val="100000"/>
              </a:lnSpc>
              <a:spcBef>
                <a:spcPts val="3100"/>
              </a:spcBef>
              <a:buClr>
                <a:srgbClr val="000000"/>
              </a:buClr>
              <a:buSzPct val="200000"/>
              <a:buChar char="•"/>
              <a:tabLst/>
              <a:defRPr b="1" spc="-52" sz="5238">
                <a:latin typeface="+mn-lt"/>
                <a:ea typeface="+mn-ea"/>
                <a:cs typeface="+mn-cs"/>
                <a:sym typeface="Graphik"/>
              </a:defRPr>
            </a:pPr>
            <a:r>
              <a:t>Git/Github (iOS &amp; website dev)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430" y="8022845"/>
            <a:ext cx="10493449" cy="358391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Line"/>
          <p:cNvSpPr/>
          <p:nvPr/>
        </p:nvSpPr>
        <p:spPr>
          <a:xfrm>
            <a:off x="901876" y="3810049"/>
            <a:ext cx="2258024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rends in work-from-ho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Trends in work-from-home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6803" y="4270774"/>
            <a:ext cx="11458363" cy="313901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“We found that a lack of face-to-face interaction can lead to feelings of isolation and even paranoia” - Institute of Leadership &amp; Management 2021[1]"/>
          <p:cNvSpPr txBox="1"/>
          <p:nvPr/>
        </p:nvSpPr>
        <p:spPr>
          <a:xfrm>
            <a:off x="403437" y="3749444"/>
            <a:ext cx="10183530" cy="4604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34694">
              <a:lnSpc>
                <a:spcPct val="100000"/>
              </a:lnSpc>
              <a:spcBef>
                <a:spcPts val="2800"/>
              </a:spcBef>
              <a:tabLst/>
              <a:defRPr b="1" spc="-48" sz="4806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“We found that a lack of face-to-face interaction can lead to feelings of isolation and even paranoia” - Institute of Leadership &amp; Management 2021[1]</a:t>
            </a:r>
          </a:p>
        </p:txBody>
      </p:sp>
      <p:sp>
        <p:nvSpPr>
          <p:cNvPr id="210" name="[1] “Going Remote: Leading Remote Teams” (ILM, 2021)"/>
          <p:cNvSpPr txBox="1"/>
          <p:nvPr/>
        </p:nvSpPr>
        <p:spPr>
          <a:xfrm>
            <a:off x="162489" y="12418240"/>
            <a:ext cx="7643437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338454">
              <a:lnSpc>
                <a:spcPct val="100000"/>
              </a:lnSpc>
              <a:spcBef>
                <a:spcPts val="1300"/>
              </a:spcBef>
              <a:tabLst/>
              <a:defRPr b="1" spc="-22" sz="2214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[1] “Going Remote: Leading Remote Teams” (ILM, 2021)</a:t>
            </a:r>
          </a:p>
        </p:txBody>
      </p:sp>
      <p:sp>
        <p:nvSpPr>
          <p:cNvPr id="211" name="[2] Chris Herd, Head of “Remote Community” (Herd, 2021)"/>
          <p:cNvSpPr txBox="1"/>
          <p:nvPr/>
        </p:nvSpPr>
        <p:spPr>
          <a:xfrm>
            <a:off x="147308" y="12829805"/>
            <a:ext cx="8834016" cy="685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330200">
              <a:lnSpc>
                <a:spcPct val="100000"/>
              </a:lnSpc>
              <a:spcBef>
                <a:spcPts val="1200"/>
              </a:spcBef>
              <a:tabLst/>
              <a:defRPr b="1" spc="-21" sz="216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[2] Chris Herd, Head of “Remote Community” (Herd, 2021)</a:t>
            </a:r>
          </a:p>
        </p:txBody>
      </p:sp>
      <p:sp>
        <p:nvSpPr>
          <p:cNvPr id="212" name="[2]"/>
          <p:cNvSpPr txBox="1"/>
          <p:nvPr/>
        </p:nvSpPr>
        <p:spPr>
          <a:xfrm>
            <a:off x="23248278" y="7182817"/>
            <a:ext cx="1076479" cy="1009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lnSpc>
                <a:spcPct val="100000"/>
              </a:lnSpc>
              <a:spcBef>
                <a:spcPts val="3200"/>
              </a:spcBef>
              <a:tabLst/>
              <a:defRPr b="1" spc="-53" sz="54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[2]</a:t>
            </a:r>
          </a:p>
        </p:txBody>
      </p:sp>
      <p:sp>
        <p:nvSpPr>
          <p:cNvPr id="213" name="Line"/>
          <p:cNvSpPr/>
          <p:nvPr/>
        </p:nvSpPr>
        <p:spPr>
          <a:xfrm flipH="1">
            <a:off x="13035179" y="8016395"/>
            <a:ext cx="749320" cy="138589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Line"/>
          <p:cNvSpPr/>
          <p:nvPr/>
        </p:nvSpPr>
        <p:spPr>
          <a:xfrm>
            <a:off x="7900952" y="8020499"/>
            <a:ext cx="1025232" cy="138526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5" name="Text"/>
          <p:cNvSpPr txBox="1"/>
          <p:nvPr/>
        </p:nvSpPr>
        <p:spPr>
          <a:xfrm>
            <a:off x="11868543" y="6586601"/>
            <a:ext cx="646914" cy="5427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16" name="Text"/>
          <p:cNvSpPr txBox="1"/>
          <p:nvPr/>
        </p:nvSpPr>
        <p:spPr>
          <a:xfrm>
            <a:off x="11995543" y="6713601"/>
            <a:ext cx="646914" cy="5427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17" name="The need for higher quality interactions between co-workers, similar to “water cooler” chat."/>
          <p:cNvSpPr txBox="1"/>
          <p:nvPr/>
        </p:nvSpPr>
        <p:spPr>
          <a:xfrm>
            <a:off x="2868182" y="9829265"/>
            <a:ext cx="20353805" cy="216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spcBef>
                <a:spcPts val="3200"/>
              </a:spcBef>
              <a:tabLst/>
              <a:defRPr b="1" spc="-53" sz="54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The need for higher quality interactions between co-workers, similar to “water cooler” chat.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ur plan of at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plan of attack</a:t>
            </a:r>
          </a:p>
        </p:txBody>
      </p:sp>
      <p:sp>
        <p:nvSpPr>
          <p:cNvPr id="220" name="OBSERVE…"/>
          <p:cNvSpPr/>
          <p:nvPr/>
        </p:nvSpPr>
        <p:spPr>
          <a:xfrm>
            <a:off x="751262" y="5755636"/>
            <a:ext cx="5941601" cy="405770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OBSERVE</a:t>
            </a:r>
          </a:p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marL="356234" indent="-356234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-"/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Understand user pain points</a:t>
            </a:r>
          </a:p>
          <a:p>
            <a:pPr marL="356234" indent="-356234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-"/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Understand their context</a:t>
            </a:r>
          </a:p>
          <a:p>
            <a:pPr marL="356234" indent="-356234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-"/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Uncover their needs</a:t>
            </a:r>
          </a:p>
          <a:p>
            <a:pPr marL="356234" indent="-356234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-"/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Hear honest, unfettered feedback </a:t>
            </a:r>
          </a:p>
        </p:txBody>
      </p:sp>
      <p:sp>
        <p:nvSpPr>
          <p:cNvPr id="221" name="REFLECT…"/>
          <p:cNvSpPr/>
          <p:nvPr/>
        </p:nvSpPr>
        <p:spPr>
          <a:xfrm>
            <a:off x="9551288" y="5755636"/>
            <a:ext cx="5941601" cy="405770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REFLECT</a:t>
            </a:r>
          </a:p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marL="356234" indent="-356234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-"/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Ideate , Test and Iterate</a:t>
            </a:r>
          </a:p>
          <a:p>
            <a:pPr marL="356234" indent="-356234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-"/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2" name="MAKE…"/>
          <p:cNvSpPr/>
          <p:nvPr/>
        </p:nvSpPr>
        <p:spPr>
          <a:xfrm>
            <a:off x="18043256" y="5755636"/>
            <a:ext cx="5941602" cy="405770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56234" indent="-356234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-"/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marL="356234" indent="-356234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-"/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MAKE</a:t>
            </a:r>
          </a:p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Prototype &amp; Iterate with User feedback</a:t>
            </a:r>
          </a:p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marL="356234" indent="-356234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-"/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223" name="Line"/>
          <p:cNvSpPr/>
          <p:nvPr/>
        </p:nvSpPr>
        <p:spPr>
          <a:xfrm>
            <a:off x="6722853" y="8014329"/>
            <a:ext cx="2798445" cy="1"/>
          </a:xfrm>
          <a:prstGeom prst="line">
            <a:avLst/>
          </a:prstGeom>
          <a:ln w="127000">
            <a:solidFill>
              <a:srgbClr val="FCEA2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4" name="Line"/>
          <p:cNvSpPr/>
          <p:nvPr/>
        </p:nvSpPr>
        <p:spPr>
          <a:xfrm>
            <a:off x="15522880" y="7784489"/>
            <a:ext cx="2490386" cy="1"/>
          </a:xfrm>
          <a:prstGeom prst="line">
            <a:avLst/>
          </a:prstGeom>
          <a:ln w="127000">
            <a:solidFill>
              <a:srgbClr val="FCEA2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5" name="Line"/>
          <p:cNvSpPr/>
          <p:nvPr/>
        </p:nvSpPr>
        <p:spPr>
          <a:xfrm>
            <a:off x="5610435" y="4808193"/>
            <a:ext cx="12627923" cy="1"/>
          </a:xfrm>
          <a:prstGeom prst="line">
            <a:avLst/>
          </a:prstGeom>
          <a:ln w="127000">
            <a:solidFill>
              <a:srgbClr val="FCEA2E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chedule"/>
          <p:cNvSpPr txBox="1"/>
          <p:nvPr>
            <p:ph type="title"/>
          </p:nvPr>
        </p:nvSpPr>
        <p:spPr>
          <a:xfrm>
            <a:off x="323831" y="980884"/>
            <a:ext cx="21869401" cy="1778001"/>
          </a:xfrm>
          <a:prstGeom prst="rect">
            <a:avLst/>
          </a:prstGeom>
        </p:spPr>
        <p:txBody>
          <a:bodyPr/>
          <a:lstStyle/>
          <a:p>
            <a:pPr/>
            <a:r>
              <a:t>Schedule</a:t>
            </a:r>
          </a:p>
        </p:txBody>
      </p:sp>
      <p:graphicFrame>
        <p:nvGraphicFramePr>
          <p:cNvPr id="228" name="Table"/>
          <p:cNvGraphicFramePr/>
          <p:nvPr/>
        </p:nvGraphicFramePr>
        <p:xfrm>
          <a:off x="719321" y="2721631"/>
          <a:ext cx="22958058" cy="1085248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589071"/>
                <a:gridCol w="4481022"/>
                <a:gridCol w="4697120"/>
                <a:gridCol w="4589071"/>
                <a:gridCol w="4589071"/>
              </a:tblGrid>
              <a:tr h="77427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Kai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Andre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Daniel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/>
                        <a:t>Jordaan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T-36 Hours to T-35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Customer needs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Customer needs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Customer needs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Customer needs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T-35 Hours to T-34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Brainstorming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Brainstorming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Brainstorming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Brainstorming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T-34 Hours to T-33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Talk to Sponsor Users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Talk to Sponsor Users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Talk to Sponsor Users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Talk to Sponsor Users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T-33 Hours to T-32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Brainstorm and team vote on idea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Brainstorm and team vote on idea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Brainstorm and team vote on idea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Brainstorm and team vote on idea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T-32 Hours to T-30.5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iOS dev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iOS dev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Website Back-end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Documentation &amp; Video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T-30.5 Hours to T-30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Video Storyboard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Video Storyboard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Video Storyboard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Video Storyboard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T-30 Hours to T-24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Sleep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Sleep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Sleep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Sleep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T-24 Hours to T-23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Business Mentor Advice - Laura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Business Mentor Advice - Laura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Business Mentor Advice - Laura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Business Mentor Advice - Laura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T-23 Hours to T-22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Prototype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iOS dev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Website Back-end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Talk to Sponsor Users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T-22 Hours to T-21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Team alignment on Hills and Playback 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Team alignment on Hills and Playback 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Team alignment on Hills and Playback 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Team alignment on Hills and Playback 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T-21 Hours to T-10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iOS dev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iOS dev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Finish website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Documentation &amp; Video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T-10 Hours to T-7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Completion of iOS app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Video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Lend sockets expertise for completion of iOS app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Documentation &amp; Video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4270">
                <a:tc>
                  <a:txBody>
                    <a:bodyPr/>
                    <a:lstStyle/>
                    <a:p>
                      <a:pPr defTabSz="914400"/>
                      <a:r>
                        <a:rPr b="1" sz="2000"/>
                        <a:t>T-7 Hours to T-4 Hours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Present completed work, discuss and make last minute tweaks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Present completed work, discuss and make last minute tweaks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Present completed work, discuss and make last minute tweaks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Present completed work, discuss and make last minute tweaks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Accenture team"/>
          <p:cNvSpPr txBox="1"/>
          <p:nvPr>
            <p:ph type="body" idx="22"/>
          </p:nvPr>
        </p:nvSpPr>
        <p:spPr>
          <a:xfrm>
            <a:off x="3641382" y="3536753"/>
            <a:ext cx="5189913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Accenture team</a:t>
            </a:r>
          </a:p>
        </p:txBody>
      </p:sp>
      <p:sp>
        <p:nvSpPr>
          <p:cNvPr id="231" name="Agenda Topics"/>
          <p:cNvSpPr txBox="1"/>
          <p:nvPr>
            <p:ph type="body" sz="quarter" idx="1"/>
          </p:nvPr>
        </p:nvSpPr>
        <p:spPr>
          <a:xfrm>
            <a:off x="987341" y="5191965"/>
            <a:ext cx="10821141" cy="5112806"/>
          </a:xfrm>
          <a:prstGeom prst="rect">
            <a:avLst/>
          </a:prstGeom>
        </p:spPr>
        <p:txBody>
          <a:bodyPr/>
          <a:lstStyle/>
          <a:p>
            <a:pPr defTabSz="330200">
              <a:spcBef>
                <a:spcPts val="1200"/>
              </a:spcBef>
              <a:defRPr spc="-21" sz="2160"/>
            </a:pP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341" y="5191965"/>
            <a:ext cx="10512862" cy="5016374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Our sponsor users"/>
          <p:cNvSpPr txBox="1"/>
          <p:nvPr>
            <p:ph type="title"/>
          </p:nvPr>
        </p:nvSpPr>
        <p:spPr>
          <a:xfrm>
            <a:off x="5950663" y="1514352"/>
            <a:ext cx="13648927" cy="1778001"/>
          </a:xfrm>
          <a:prstGeom prst="rect">
            <a:avLst/>
          </a:prstGeom>
        </p:spPr>
        <p:txBody>
          <a:bodyPr/>
          <a:lstStyle/>
          <a:p>
            <a:pPr/>
            <a:r>
              <a:t>Our sponsor users</a:t>
            </a:r>
          </a:p>
        </p:txBody>
      </p:sp>
      <p:sp>
        <p:nvSpPr>
          <p:cNvPr id="234" name="Line"/>
          <p:cNvSpPr/>
          <p:nvPr/>
        </p:nvSpPr>
        <p:spPr>
          <a:xfrm flipV="1">
            <a:off x="12775126" y="4124707"/>
            <a:ext cx="1" cy="9139068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5" name="Key CONSIDERATIONS"/>
          <p:cNvSpPr txBox="1"/>
          <p:nvPr/>
        </p:nvSpPr>
        <p:spPr>
          <a:xfrm>
            <a:off x="16287157" y="3536753"/>
            <a:ext cx="5189914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lnSpc>
                <a:spcPct val="100000"/>
              </a:lnSpc>
              <a:spcBef>
                <a:spcPts val="0"/>
              </a:spcBef>
              <a:tabLst/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Key CONSIDERATIONS</a:t>
            </a:r>
          </a:p>
        </p:txBody>
      </p:sp>
      <p:sp>
        <p:nvSpPr>
          <p:cNvPr id="236" name="Our target users: People who work remotely…"/>
          <p:cNvSpPr txBox="1"/>
          <p:nvPr/>
        </p:nvSpPr>
        <p:spPr>
          <a:xfrm>
            <a:off x="13199705" y="4724778"/>
            <a:ext cx="10183531" cy="7938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865651" indent="-865651" algn="l" defTabSz="817244">
              <a:lnSpc>
                <a:spcPct val="100000"/>
              </a:lnSpc>
              <a:spcBef>
                <a:spcPts val="3100"/>
              </a:spcBef>
              <a:buClr>
                <a:srgbClr val="000000"/>
              </a:buClr>
              <a:buSzPct val="200000"/>
              <a:buChar char="•"/>
              <a:tabLst/>
              <a:defRPr b="1" spc="-53" sz="5346">
                <a:latin typeface="+mn-lt"/>
                <a:ea typeface="+mn-ea"/>
                <a:cs typeface="+mn-cs"/>
                <a:sym typeface="Graphik"/>
              </a:defRPr>
            </a:pPr>
            <a:r>
              <a:t>Our target users: People who work remotely</a:t>
            </a:r>
          </a:p>
          <a:p>
            <a:pPr marL="865651" indent="-865651" algn="l" defTabSz="817244">
              <a:lnSpc>
                <a:spcPct val="100000"/>
              </a:lnSpc>
              <a:spcBef>
                <a:spcPts val="3100"/>
              </a:spcBef>
              <a:buClr>
                <a:srgbClr val="000000"/>
              </a:buClr>
              <a:buSzPct val="200000"/>
              <a:buChar char="•"/>
              <a:tabLst/>
              <a:defRPr b="1" spc="-53" sz="5346">
                <a:latin typeface="+mn-lt"/>
                <a:ea typeface="+mn-ea"/>
                <a:cs typeface="+mn-cs"/>
                <a:sym typeface="Graphik"/>
              </a:defRPr>
            </a:pPr>
            <a:r>
              <a:t>Context: Use work tools like Teams, Zoom, Skype and client-specific collab tools. </a:t>
            </a:r>
          </a:p>
          <a:p>
            <a:pPr marL="865651" indent="-865651" algn="l" defTabSz="817244">
              <a:lnSpc>
                <a:spcPct val="100000"/>
              </a:lnSpc>
              <a:spcBef>
                <a:spcPts val="3100"/>
              </a:spcBef>
              <a:buClr>
                <a:srgbClr val="000000"/>
              </a:buClr>
              <a:buSzPct val="200000"/>
              <a:buChar char="•"/>
              <a:tabLst/>
              <a:defRPr b="1" spc="-53" sz="5346">
                <a:latin typeface="+mn-lt"/>
                <a:ea typeface="+mn-ea"/>
                <a:cs typeface="+mn-cs"/>
                <a:sym typeface="Graphik"/>
              </a:defRPr>
            </a:pPr>
            <a:r>
              <a:t>Needs: Higher quality social interactions with colleagues</a:t>
            </a:r>
          </a:p>
        </p:txBody>
      </p:sp>
      <p:sp>
        <p:nvSpPr>
          <p:cNvPr id="237" name="‘People only talk when there’s need or an issue arises’"/>
          <p:cNvSpPr txBox="1"/>
          <p:nvPr/>
        </p:nvSpPr>
        <p:spPr>
          <a:xfrm>
            <a:off x="2890129" y="10934171"/>
            <a:ext cx="7726470" cy="1539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643889">
              <a:lnSpc>
                <a:spcPct val="100000"/>
              </a:lnSpc>
              <a:spcBef>
                <a:spcPts val="2400"/>
              </a:spcBef>
              <a:tabLst/>
              <a:defRPr b="1" spc="-42" sz="4212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‘People only talk when there’s need or an issue arises’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- 23 year old Accenture E2E Consulting employee.…"/>
          <p:cNvSpPr txBox="1"/>
          <p:nvPr>
            <p:ph type="body" sz="quarter" idx="1"/>
          </p:nvPr>
        </p:nvSpPr>
        <p:spPr>
          <a:xfrm>
            <a:off x="1280219" y="6702802"/>
            <a:ext cx="10087932" cy="6366707"/>
          </a:xfrm>
          <a:prstGeom prst="rect">
            <a:avLst/>
          </a:prstGeom>
        </p:spPr>
        <p:txBody>
          <a:bodyPr/>
          <a:lstStyle/>
          <a:p>
            <a:pPr defTabSz="412750">
              <a:spcBef>
                <a:spcPts val="1600"/>
              </a:spcBef>
              <a:defRPr spc="-26" sz="2700" u="none"/>
            </a:pPr>
          </a:p>
          <a:p>
            <a:pPr defTabSz="412750">
              <a:spcBef>
                <a:spcPts val="1600"/>
              </a:spcBef>
              <a:defRPr spc="-26" sz="2700" u="none"/>
            </a:pPr>
            <a:r>
              <a:t>                                               </a:t>
            </a:r>
            <a:r>
              <a:rPr spc="-31" sz="3100"/>
              <a:t>  </a:t>
            </a:r>
          </a:p>
          <a:p>
            <a:pPr defTabSz="412750">
              <a:spcBef>
                <a:spcPts val="1600"/>
              </a:spcBef>
              <a:defRPr spc="-26" sz="2700" u="none"/>
            </a:pPr>
            <a:r>
              <a:t>- 23 year old Accenture E2E Consulting employee. </a:t>
            </a:r>
          </a:p>
          <a:p>
            <a:pPr defTabSz="412750">
              <a:spcBef>
                <a:spcPts val="1600"/>
              </a:spcBef>
              <a:defRPr spc="-26" sz="2700" u="none"/>
            </a:pPr>
            <a:r>
              <a:t>- Lockdown isolation has been hard on his mental health. </a:t>
            </a:r>
          </a:p>
          <a:p>
            <a:pPr defTabSz="412750">
              <a:spcBef>
                <a:spcPts val="1600"/>
              </a:spcBef>
              <a:defRPr spc="-26" sz="2700" u="none"/>
            </a:pPr>
            <a:r>
              <a:t>- Recently onboarded  and working from home.</a:t>
            </a:r>
          </a:p>
          <a:p>
            <a:pPr defTabSz="412750">
              <a:spcBef>
                <a:spcPts val="1600"/>
              </a:spcBef>
              <a:defRPr spc="-26" sz="2700" u="none"/>
            </a:pPr>
            <a:r>
              <a:t>- Microsoft Teams burnout.  </a:t>
            </a:r>
          </a:p>
          <a:p>
            <a:pPr defTabSz="412750">
              <a:spcBef>
                <a:spcPts val="1600"/>
              </a:spcBef>
              <a:defRPr spc="-26" sz="2700" u="none"/>
            </a:pPr>
            <a:r>
              <a:t>- He can’t get to know his co-workers on a personal level. </a:t>
            </a:r>
          </a:p>
          <a:p>
            <a:pPr defTabSz="412750">
              <a:spcBef>
                <a:spcPts val="1600"/>
              </a:spcBef>
              <a:defRPr spc="-26" sz="2700" u="none"/>
            </a:pPr>
            <a:r>
              <a:t>- He has no flavour of the corporate culture. </a:t>
            </a:r>
          </a:p>
          <a:p>
            <a:pPr defTabSz="412750">
              <a:spcBef>
                <a:spcPts val="1600"/>
              </a:spcBef>
              <a:defRPr spc="-26" sz="2700" u="none"/>
            </a:pPr>
            <a:r>
              <a:t>- His conversations are limited to asking and answering questions about his work. </a:t>
            </a:r>
          </a:p>
        </p:txBody>
      </p:sp>
      <p:sp>
        <p:nvSpPr>
          <p:cNvPr id="240" name="uSER PERSONAS &amp; nEEDS"/>
          <p:cNvSpPr txBox="1"/>
          <p:nvPr>
            <p:ph type="title"/>
          </p:nvPr>
        </p:nvSpPr>
        <p:spPr>
          <a:xfrm>
            <a:off x="987341" y="1372171"/>
            <a:ext cx="21869401" cy="1778001"/>
          </a:xfrm>
          <a:prstGeom prst="rect">
            <a:avLst/>
          </a:prstGeom>
        </p:spPr>
        <p:txBody>
          <a:bodyPr/>
          <a:lstStyle/>
          <a:p>
            <a:pPr/>
            <a:r>
              <a:t>uSER PERSONAS &amp; nEEDS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2658" t="16902" r="23776" b="27385"/>
          <a:stretch>
            <a:fillRect/>
          </a:stretch>
        </p:blipFill>
        <p:spPr>
          <a:xfrm>
            <a:off x="3654540" y="4810001"/>
            <a:ext cx="3332775" cy="2841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5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2" name="Line"/>
          <p:cNvSpPr/>
          <p:nvPr/>
        </p:nvSpPr>
        <p:spPr>
          <a:xfrm flipV="1">
            <a:off x="11534006" y="3252392"/>
            <a:ext cx="1" cy="10276717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3" name="56 year old Citi retail bank employee.…"/>
          <p:cNvSpPr txBox="1"/>
          <p:nvPr/>
        </p:nvSpPr>
        <p:spPr>
          <a:xfrm>
            <a:off x="12976403" y="6824085"/>
            <a:ext cx="10087932" cy="636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87984">
              <a:lnSpc>
                <a:spcPct val="100000"/>
              </a:lnSpc>
              <a:spcBef>
                <a:spcPts val="1500"/>
              </a:spcBef>
              <a:tabLst/>
              <a:defRPr b="1" spc="-25" sz="2538">
                <a:latin typeface="+mn-lt"/>
                <a:ea typeface="+mn-ea"/>
                <a:cs typeface="+mn-cs"/>
                <a:sym typeface="Graphik"/>
              </a:defRPr>
            </a:pPr>
          </a:p>
          <a:p>
            <a:pPr algn="l" defTabSz="387984">
              <a:lnSpc>
                <a:spcPct val="100000"/>
              </a:lnSpc>
              <a:spcBef>
                <a:spcPts val="1500"/>
              </a:spcBef>
              <a:tabLst/>
              <a:defRPr b="1" spc="-25" sz="2538">
                <a:latin typeface="+mn-lt"/>
                <a:ea typeface="+mn-ea"/>
                <a:cs typeface="+mn-cs"/>
                <a:sym typeface="Graphik"/>
              </a:defRPr>
            </a:pPr>
            <a:r>
              <a:t>                                               </a:t>
            </a:r>
            <a:r>
              <a:rPr spc="-29" sz="2914"/>
              <a:t>  </a:t>
            </a:r>
          </a:p>
          <a:p>
            <a:pPr marL="410965" indent="-410965" algn="l" defTabSz="387984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200000"/>
              <a:buChar char="-"/>
              <a:tabLst/>
              <a:defRPr b="1" spc="-25" sz="2538">
                <a:latin typeface="+mn-lt"/>
                <a:ea typeface="+mn-ea"/>
                <a:cs typeface="+mn-cs"/>
                <a:sym typeface="Graphik"/>
              </a:defRPr>
            </a:pPr>
            <a:r>
              <a:t>56 year old Citi retail bank employee. </a:t>
            </a:r>
          </a:p>
          <a:p>
            <a:pPr marL="410965" indent="-410965" algn="l" defTabSz="387984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200000"/>
              <a:buChar char="-"/>
              <a:tabLst/>
              <a:defRPr b="1" spc="-25" sz="2538">
                <a:latin typeface="+mn-lt"/>
                <a:ea typeface="+mn-ea"/>
                <a:cs typeface="+mn-cs"/>
                <a:sym typeface="Graphik"/>
              </a:defRPr>
            </a:pPr>
            <a:r>
              <a:t>Has been isolating for over a year and secretly suffers from depression. </a:t>
            </a:r>
          </a:p>
          <a:p>
            <a:pPr marL="410965" indent="-410965" algn="l" defTabSz="387984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200000"/>
              <a:buChar char="-"/>
              <a:tabLst/>
              <a:defRPr b="1" spc="-25" sz="2538">
                <a:latin typeface="+mn-lt"/>
                <a:ea typeface="+mn-ea"/>
                <a:cs typeface="+mn-cs"/>
                <a:sym typeface="Graphik"/>
              </a:defRPr>
            </a:pPr>
            <a:r>
              <a:t>Even before lockdown she struggled to get to know people at work. Many in her department are aged 20-30. Conversations just… wouldn’t happen. But there are lots of elderly people at Citi across the world. </a:t>
            </a:r>
          </a:p>
          <a:p>
            <a:pPr marL="410965" indent="-410965" algn="l" defTabSz="387984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200000"/>
              <a:buChar char="-"/>
              <a:tabLst/>
              <a:defRPr b="1" spc="-25" sz="2538">
                <a:latin typeface="+mn-lt"/>
                <a:ea typeface="+mn-ea"/>
                <a:cs typeface="+mn-cs"/>
                <a:sym typeface="Graphik"/>
              </a:defRPr>
            </a:pPr>
            <a:r>
              <a:t>She feels every conversation on Zoom takes place only when there’s a ‘need’ or an ‘issue’. It makes her worry for her job security. </a:t>
            </a:r>
          </a:p>
        </p:txBody>
      </p:sp>
      <p:sp>
        <p:nvSpPr>
          <p:cNvPr id="244" name="JOSH"/>
          <p:cNvSpPr txBox="1"/>
          <p:nvPr/>
        </p:nvSpPr>
        <p:spPr>
          <a:xfrm>
            <a:off x="4472251" y="1030792"/>
            <a:ext cx="4786513" cy="2954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643889">
              <a:lnSpc>
                <a:spcPct val="100000"/>
              </a:lnSpc>
              <a:spcBef>
                <a:spcPts val="2400"/>
              </a:spcBef>
              <a:tabLst/>
              <a:defRPr b="1" spc="-42" sz="4212">
                <a:latin typeface="+mn-lt"/>
                <a:ea typeface="+mn-ea"/>
                <a:cs typeface="+mn-cs"/>
                <a:sym typeface="Graphik"/>
              </a:defRPr>
            </a:pPr>
          </a:p>
          <a:p>
            <a:pPr algn="l" defTabSz="643889">
              <a:lnSpc>
                <a:spcPct val="100000"/>
              </a:lnSpc>
              <a:spcBef>
                <a:spcPts val="2400"/>
              </a:spcBef>
              <a:tabLst/>
              <a:defRPr b="1" spc="-42" sz="4212">
                <a:latin typeface="+mn-lt"/>
                <a:ea typeface="+mn-ea"/>
                <a:cs typeface="+mn-cs"/>
                <a:sym typeface="Graphik"/>
              </a:defRPr>
            </a:pPr>
            <a:r>
              <a:t>                                               </a:t>
            </a:r>
            <a:r>
              <a:rPr spc="-48" sz="4835"/>
              <a:t>  </a:t>
            </a:r>
          </a:p>
          <a:p>
            <a:pPr algn="l" defTabSz="643889">
              <a:lnSpc>
                <a:spcPct val="100000"/>
              </a:lnSpc>
              <a:spcBef>
                <a:spcPts val="2400"/>
              </a:spcBef>
              <a:tabLst/>
              <a:defRPr b="1" spc="-42" sz="4212">
                <a:latin typeface="+mn-lt"/>
                <a:ea typeface="+mn-ea"/>
                <a:cs typeface="+mn-cs"/>
                <a:sym typeface="Graphik"/>
              </a:defRPr>
            </a:pPr>
            <a:r>
              <a:t>JOSH</a:t>
            </a:r>
          </a:p>
        </p:txBody>
      </p:sp>
      <p:sp>
        <p:nvSpPr>
          <p:cNvPr id="245" name="PAULA"/>
          <p:cNvSpPr txBox="1"/>
          <p:nvPr/>
        </p:nvSpPr>
        <p:spPr>
          <a:xfrm>
            <a:off x="16660917" y="1030792"/>
            <a:ext cx="4786514" cy="2954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643889">
              <a:lnSpc>
                <a:spcPct val="100000"/>
              </a:lnSpc>
              <a:spcBef>
                <a:spcPts val="2400"/>
              </a:spcBef>
              <a:tabLst/>
              <a:defRPr b="1" spc="-42" sz="4212">
                <a:latin typeface="+mn-lt"/>
                <a:ea typeface="+mn-ea"/>
                <a:cs typeface="+mn-cs"/>
                <a:sym typeface="Graphik"/>
              </a:defRPr>
            </a:pPr>
          </a:p>
          <a:p>
            <a:pPr algn="l" defTabSz="643889">
              <a:lnSpc>
                <a:spcPct val="100000"/>
              </a:lnSpc>
              <a:spcBef>
                <a:spcPts val="2400"/>
              </a:spcBef>
              <a:tabLst/>
              <a:defRPr b="1" spc="-42" sz="4212">
                <a:latin typeface="+mn-lt"/>
                <a:ea typeface="+mn-ea"/>
                <a:cs typeface="+mn-cs"/>
                <a:sym typeface="Graphik"/>
              </a:defRPr>
            </a:pPr>
            <a:r>
              <a:t>                                               </a:t>
            </a:r>
            <a:r>
              <a:rPr spc="-48" sz="4835"/>
              <a:t>  </a:t>
            </a:r>
          </a:p>
          <a:p>
            <a:pPr algn="l" defTabSz="643889">
              <a:lnSpc>
                <a:spcPct val="100000"/>
              </a:lnSpc>
              <a:spcBef>
                <a:spcPts val="2400"/>
              </a:spcBef>
              <a:tabLst/>
              <a:defRPr b="1" spc="-42" sz="4212">
                <a:latin typeface="+mn-lt"/>
                <a:ea typeface="+mn-ea"/>
                <a:cs typeface="+mn-cs"/>
                <a:sym typeface="Graphik"/>
              </a:defRPr>
            </a:pPr>
            <a:r>
              <a:t>PAULA</a:t>
            </a:r>
          </a:p>
        </p:txBody>
      </p:sp>
      <p:sp>
        <p:nvSpPr>
          <p:cNvPr id="246" name="Line"/>
          <p:cNvSpPr/>
          <p:nvPr/>
        </p:nvSpPr>
        <p:spPr>
          <a:xfrm>
            <a:off x="901875" y="4047017"/>
            <a:ext cx="2258025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257" t="5329" r="4254" b="44456"/>
          <a:stretch>
            <a:fillRect/>
          </a:stretch>
        </p:blipFill>
        <p:spPr>
          <a:xfrm>
            <a:off x="15835877" y="4809994"/>
            <a:ext cx="3451310" cy="284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8" y="0"/>
                </a:moveTo>
                <a:cubicBezTo>
                  <a:pt x="7320" y="0"/>
                  <a:pt x="4803" y="1004"/>
                  <a:pt x="2882" y="3015"/>
                </a:cubicBezTo>
                <a:cubicBezTo>
                  <a:pt x="-961" y="7036"/>
                  <a:pt x="-961" y="13558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8"/>
                  <a:pt x="20639" y="7036"/>
                  <a:pt x="16796" y="3015"/>
                </a:cubicBezTo>
                <a:cubicBezTo>
                  <a:pt x="14875" y="1004"/>
                  <a:pt x="12356" y="0"/>
                  <a:pt x="983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